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338" r:id="rId3"/>
    <p:sldId id="257" r:id="rId4"/>
    <p:sldId id="307" r:id="rId5"/>
    <p:sldId id="258" r:id="rId6"/>
    <p:sldId id="263" r:id="rId7"/>
    <p:sldId id="270" r:id="rId8"/>
    <p:sldId id="308" r:id="rId9"/>
    <p:sldId id="309" r:id="rId10"/>
    <p:sldId id="310" r:id="rId11"/>
    <p:sldId id="311" r:id="rId12"/>
    <p:sldId id="312" r:id="rId13"/>
    <p:sldId id="313" r:id="rId14"/>
    <p:sldId id="277" r:id="rId15"/>
    <p:sldId id="278" r:id="rId16"/>
    <p:sldId id="269" r:id="rId17"/>
    <p:sldId id="268" r:id="rId18"/>
    <p:sldId id="314" r:id="rId19"/>
    <p:sldId id="326" r:id="rId20"/>
    <p:sldId id="273" r:id="rId21"/>
    <p:sldId id="324" r:id="rId22"/>
    <p:sldId id="305" r:id="rId23"/>
    <p:sldId id="323" r:id="rId24"/>
    <p:sldId id="274" r:id="rId25"/>
    <p:sldId id="325" r:id="rId26"/>
    <p:sldId id="275" r:id="rId27"/>
    <p:sldId id="316" r:id="rId28"/>
    <p:sldId id="276" r:id="rId29"/>
    <p:sldId id="317" r:id="rId30"/>
    <p:sldId id="318" r:id="rId31"/>
    <p:sldId id="320" r:id="rId32"/>
    <p:sldId id="319" r:id="rId33"/>
    <p:sldId id="321" r:id="rId34"/>
    <p:sldId id="279" r:id="rId35"/>
    <p:sldId id="280" r:id="rId36"/>
    <p:sldId id="339" r:id="rId37"/>
    <p:sldId id="322" r:id="rId38"/>
    <p:sldId id="283" r:id="rId39"/>
    <p:sldId id="327" r:id="rId40"/>
    <p:sldId id="337" r:id="rId41"/>
    <p:sldId id="287" r:id="rId42"/>
    <p:sldId id="328" r:id="rId43"/>
    <p:sldId id="301" r:id="rId44"/>
    <p:sldId id="341" r:id="rId45"/>
    <p:sldId id="342" r:id="rId46"/>
    <p:sldId id="340" r:id="rId47"/>
    <p:sldId id="343" r:id="rId48"/>
    <p:sldId id="267" r:id="rId49"/>
    <p:sldId id="306" r:id="rId50"/>
    <p:sldId id="266" r:id="rId51"/>
    <p:sldId id="330" r:id="rId52"/>
    <p:sldId id="331" r:id="rId53"/>
    <p:sldId id="332" r:id="rId54"/>
    <p:sldId id="333" r:id="rId55"/>
    <p:sldId id="334" r:id="rId56"/>
    <p:sldId id="335" r:id="rId57"/>
    <p:sldId id="336" r:id="rId58"/>
    <p:sldId id="303" r:id="rId59"/>
    <p:sldId id="265" r:id="rId60"/>
    <p:sldId id="290" r:id="rId61"/>
    <p:sldId id="281" r:id="rId62"/>
    <p:sldId id="284" r:id="rId63"/>
    <p:sldId id="329" r:id="rId64"/>
    <p:sldId id="304" r:id="rId65"/>
    <p:sldId id="288" r:id="rId66"/>
    <p:sldId id="294" r:id="rId67"/>
    <p:sldId id="296" r:id="rId68"/>
    <p:sldId id="297" r:id="rId69"/>
    <p:sldId id="298" r:id="rId70"/>
    <p:sldId id="289" r:id="rId71"/>
    <p:sldId id="299" r:id="rId72"/>
    <p:sldId id="345" r:id="rId73"/>
    <p:sldId id="346" r:id="rId74"/>
    <p:sldId id="347" r:id="rId75"/>
    <p:sldId id="344" r:id="rId76"/>
    <p:sldId id="300" r:id="rId77"/>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90" autoAdjust="0"/>
    <p:restoredTop sz="51009" autoAdjust="0"/>
  </p:normalViewPr>
  <p:slideViewPr>
    <p:cSldViewPr>
      <p:cViewPr varScale="1">
        <p:scale>
          <a:sx n="48" d="100"/>
          <a:sy n="48" d="100"/>
        </p:scale>
        <p:origin x="1496" y="28"/>
      </p:cViewPr>
      <p:guideLst>
        <p:guide orient="horz" pos="346"/>
        <p:guide pos="471"/>
        <p:guide pos="5148"/>
        <p:guide orient="horz" pos="3974"/>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2014/11/20</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Hi,</a:t>
            </a:r>
            <a:r>
              <a:rPr lang="en-US" altLang="ja-JP" baseline="0" dirty="0" smtClean="0"/>
              <a:t> everyone, How are you?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Thank </a:t>
            </a:r>
            <a:r>
              <a:rPr lang="en-US" altLang="ja-JP" dirty="0"/>
              <a:t>you for </a:t>
            </a:r>
            <a:r>
              <a:rPr lang="en-US" altLang="ja-JP" dirty="0" smtClean="0"/>
              <a:t>attending.  This presentation is called “Kids,</a:t>
            </a:r>
            <a:r>
              <a:rPr lang="en-US" altLang="ja-JP" baseline="0" dirty="0" smtClean="0"/>
              <a:t> Ruby, Fun!</a:t>
            </a:r>
            <a:r>
              <a:rPr lang="en-US" altLang="ja-JP"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I’ll discuss our activities with the Ruby Programming Shounendan, especially *Smalruby* which is *a key part*</a:t>
            </a:r>
            <a:r>
              <a:rPr lang="en-US" altLang="ja-JP" baseline="0" dirty="0" smtClean="0"/>
              <a:t> of</a:t>
            </a:r>
            <a:r>
              <a:rPr lang="en-US" altLang="ja-JP" dirty="0" smtClean="0"/>
              <a:t> it.</a:t>
            </a:r>
          </a:p>
          <a:p>
            <a:endParaRPr lang="en-US" altLang="ja-JP" dirty="0" smtClean="0"/>
          </a:p>
          <a:p>
            <a:r>
              <a:rPr lang="en-US" altLang="ja-JP" dirty="0" smtClean="0"/>
              <a:t>Here we 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The Ruby City MATSUE Project</a:t>
            </a:r>
          </a:p>
          <a:p>
            <a:endParaRPr lang="en-US" altLang="ja-JP" baseline="0" dirty="0" smtClean="0"/>
          </a:p>
          <a:p>
            <a:r>
              <a:rPr lang="en-US" altLang="ja-JP" baseline="0" dirty="0" smtClean="0"/>
              <a:t>&lt;press&gt;</a:t>
            </a:r>
          </a:p>
          <a:p>
            <a:r>
              <a:rPr lang="en-US" altLang="ja-JP" baseline="0" dirty="0" smtClean="0"/>
              <a:t>was </a:t>
            </a:r>
            <a:r>
              <a:rPr kumimoji="1" lang="en-US" altLang="ja-JP" baseline="0" dirty="0" smtClean="0"/>
              <a:t>managed by the city government.</a:t>
            </a:r>
          </a:p>
          <a:p>
            <a:endParaRPr kumimoji="1" lang="en-US" altLang="ja-JP" baseline="0" dirty="0" smtClean="0"/>
          </a:p>
          <a:p>
            <a:r>
              <a:rPr kumimoji="1" lang="en-US" altLang="ja-JP" baseline="0" dirty="0" smtClean="0"/>
              <a:t>Matsue Mayer Masataka Matsura hoped to help Ruby community because Matz, who created Ruby, lives in Matsue, and Ruby generated new business,</a:t>
            </a:r>
          </a:p>
          <a:p>
            <a:endParaRPr kumimoji="1" lang="en-US" altLang="ja-JP" baseline="0" dirty="0" smtClean="0"/>
          </a:p>
          <a:p>
            <a:r>
              <a:rPr kumimoji="1" lang="en-US" altLang="ja-JP" baseline="0" dirty="0" smtClean="0"/>
              <a:t>&lt;press&gt;</a:t>
            </a:r>
          </a:p>
          <a:p>
            <a:r>
              <a:rPr kumimoji="1" lang="en-US" altLang="ja-JP" baseline="0" dirty="0" smtClean="0"/>
              <a:t>so the government decided to promote IT business using Matz and Ruby in Matsue!</a:t>
            </a:r>
          </a:p>
          <a:p>
            <a:endParaRPr kumimoji="1" lang="en-US" altLang="ja-JP" baseline="0" dirty="0" smtClean="0"/>
          </a:p>
          <a:p>
            <a:r>
              <a:rPr kumimoji="1" lang="en-US" altLang="ja-JP" baseline="0" dirty="0" smtClean="0"/>
              <a:t>Then the government started this project to help IT businesses.  Also, IT businesses require many IT engineers.</a:t>
            </a:r>
          </a:p>
          <a:p>
            <a:endParaRPr kumimoji="1" lang="en-US" altLang="ja-JP" sz="1200" b="0" i="0" kern="1200" baseline="0" dirty="0" smtClean="0">
              <a:solidFill>
                <a:schemeClr val="tx1"/>
              </a:solidFill>
              <a:effectLst/>
              <a:latin typeface="+mn-lt"/>
              <a:ea typeface="+mn-ea"/>
              <a:cs typeface="+mn-cs"/>
            </a:endParaRPr>
          </a:p>
          <a:p>
            <a:r>
              <a:rPr kumimoji="1" lang="en-US" altLang="ja-JP" sz="1200" b="0" i="0" kern="1200" baseline="0" dirty="0" smtClean="0">
                <a:solidFill>
                  <a:schemeClr val="tx1"/>
                </a:solidFill>
                <a:effectLst/>
                <a:latin typeface="+mn-lt"/>
                <a:ea typeface="+mn-ea"/>
                <a:cs typeface="+mn-cs"/>
              </a:rPr>
              <a:t>&lt;press&gt;</a:t>
            </a:r>
          </a:p>
          <a:p>
            <a:r>
              <a:rPr kumimoji="1" lang="en-US" altLang="ja-JP" sz="1200" b="0" i="0" kern="1200" dirty="0" smtClean="0">
                <a:solidFill>
                  <a:schemeClr val="tx1"/>
                </a:solidFill>
                <a:effectLst/>
                <a:latin typeface="+mn-lt"/>
                <a:ea typeface="+mn-ea"/>
                <a:cs typeface="+mn-cs"/>
              </a:rPr>
              <a:t>So one purpose of the project was to increase the number of Rubyists</a:t>
            </a:r>
            <a:r>
              <a:rPr kumimoji="1" lang="en-US" altLang="ja-JP" sz="1200" b="0" i="0" kern="1200" baseline="0" dirty="0" smtClean="0">
                <a:solidFill>
                  <a:schemeClr val="tx1"/>
                </a:solidFill>
                <a:effectLst/>
                <a:latin typeface="+mn-lt"/>
                <a:ea typeface="+mn-ea"/>
                <a:cs typeface="+mn-cs"/>
              </a:rPr>
              <a:t> in Matsue</a:t>
            </a:r>
            <a:endParaRPr kumimoji="1" lang="en-US" altLang="ja-JP" sz="1200" b="0" i="0" kern="1200" dirty="0" smtClean="0">
              <a:solidFill>
                <a:schemeClr val="tx1"/>
              </a:solidFill>
              <a:effectLst/>
              <a:latin typeface="+mn-lt"/>
              <a:ea typeface="+mn-ea"/>
              <a:cs typeface="+mn-cs"/>
            </a:endParaRPr>
          </a:p>
          <a:p>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&lt;press&gt;</a:t>
            </a:r>
          </a:p>
          <a:p>
            <a:r>
              <a:rPr kumimoji="1" lang="en-US" altLang="ja-JP" sz="1200" b="0" i="0" kern="1200" dirty="0" smtClean="0">
                <a:solidFill>
                  <a:schemeClr val="tx1"/>
                </a:solidFill>
                <a:effectLst/>
                <a:latin typeface="+mn-lt"/>
                <a:ea typeface="+mn-ea"/>
                <a:cs typeface="+mn-cs"/>
              </a:rPr>
              <a:t>6 years ago, the project was looking for teacher</a:t>
            </a:r>
            <a:r>
              <a:rPr kumimoji="1" lang="en-US" altLang="ja-JP" sz="1200" b="0" i="0" kern="1200" baseline="0" dirty="0" smtClean="0">
                <a:solidFill>
                  <a:schemeClr val="tx1"/>
                </a:solidFill>
                <a:effectLst/>
                <a:latin typeface="+mn-lt"/>
                <a:ea typeface="+mn-ea"/>
                <a:cs typeface="+mn-cs"/>
              </a:rPr>
              <a:t>s that could teach Ruby to the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3870158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second goal was *my real motivation*.</a:t>
            </a:r>
          </a:p>
          <a:p>
            <a:endParaRPr kumimoji="1" lang="en-US" altLang="ja-JP" baseline="0" dirty="0" smtClean="0"/>
          </a:p>
          <a:p>
            <a:r>
              <a:rPr kumimoji="1" lang="en-US" altLang="ja-JP" baseline="0" dirty="0" smtClean="0"/>
              <a:t>&lt;press&gt;</a:t>
            </a:r>
          </a:p>
          <a:p>
            <a:r>
              <a:rPr kumimoji="1" lang="en-US" altLang="ja-JP" baseline="0" dirty="0" smtClean="0"/>
              <a:t>I love Ruby</a:t>
            </a:r>
          </a:p>
          <a:p>
            <a:endParaRPr kumimoji="1" lang="en-US" altLang="ja-JP" baseline="0" dirty="0" smtClean="0"/>
          </a:p>
          <a:p>
            <a:r>
              <a:rPr kumimoji="1" lang="en-US" altLang="ja-JP" baseline="0" dirty="0" smtClean="0"/>
              <a:t>&lt;press&gt;</a:t>
            </a:r>
          </a:p>
          <a:p>
            <a:r>
              <a:rPr kumimoji="1" lang="en-US" altLang="ja-JP" baseline="0" dirty="0" smtClean="0"/>
              <a:t>and IT engineering, so I plan to *teach my son Ruby* to become an IT engineer when he grows up.</a:t>
            </a:r>
          </a:p>
          <a:p>
            <a:endParaRPr kumimoji="1" lang="en-US" altLang="ja-JP" baseline="0" dirty="0" smtClean="0"/>
          </a:p>
          <a:p>
            <a:r>
              <a:rPr kumimoji="1" lang="en-US" altLang="ja-JP" baseline="0" dirty="0" smtClean="0"/>
              <a:t>However, 6 years ago, I did not have any tools or materials for teaching Ruby to youth, also KidsRuby did not exist at that time.</a:t>
            </a:r>
          </a:p>
          <a:p>
            <a:endParaRPr kumimoji="1" lang="en-US" altLang="ja-JP" baseline="0" dirty="0" smtClean="0"/>
          </a:p>
          <a:p>
            <a:r>
              <a:rPr kumimoji="1" lang="en-US" altLang="ja-JP" baseline="0" dirty="0" smtClean="0"/>
              <a:t>&lt;press&gt;</a:t>
            </a:r>
          </a:p>
          <a:p>
            <a:r>
              <a:rPr kumimoji="1" lang="en-US" altLang="ja-JP" baseline="0" dirty="0" smtClean="0"/>
              <a:t>So, I decided to make tools and materials for teaching Ruby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38159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So,</a:t>
            </a:r>
            <a:r>
              <a:rPr kumimoji="1" lang="en-US" altLang="ja-JP" baseline="0" dirty="0" smtClean="0"/>
              <a:t> I started to teach Ruby to youth *six (6) years ago*.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57756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Since then,</a:t>
            </a:r>
            <a:r>
              <a:rPr kumimoji="1" lang="en-US" altLang="ja-JP" baseline="0" dirty="0" smtClean="0"/>
              <a:t> I have taught Ruby to over two handled fifty (250) junior high school students.  This number is … *low* :-&lt;</a:t>
            </a:r>
          </a:p>
          <a:p>
            <a:endParaRPr kumimoji="1" lang="en-US" altLang="ja-JP" baseline="0" dirty="0" smtClean="0"/>
          </a:p>
          <a:p>
            <a:r>
              <a:rPr kumimoji="1" lang="en-US" altLang="ja-JP" baseline="0" dirty="0" smtClean="0"/>
              <a:t>&lt;press&gt;</a:t>
            </a:r>
          </a:p>
          <a:p>
            <a:r>
              <a:rPr kumimoji="1" lang="en-US" altLang="ja-JP" baseline="0" dirty="0" smtClean="0"/>
              <a:t>However, *only five thousand five handled (5,500) junior high school students live in Matsue-city, so I teach about *1%* junior high school students in Matsue-city *each year*.</a:t>
            </a:r>
          </a:p>
          <a:p>
            <a:endParaRPr kumimoji="1" lang="en-US" altLang="ja-JP" baseline="0" dirty="0" smtClean="0"/>
          </a:p>
          <a:p>
            <a:r>
              <a:rPr kumimoji="1" lang="en-US" altLang="ja-JP" baseline="0" dirty="0" smtClean="0"/>
              <a:t>That’s good, right?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3955073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Now,</a:t>
            </a:r>
          </a:p>
          <a:p>
            <a:endParaRPr lang="en-US" altLang="ja-JP" baseline="0" dirty="0" smtClean="0"/>
          </a:p>
          <a:p>
            <a:r>
              <a:rPr lang="en-US" altLang="ja-JP" baseline="0" dirty="0" smtClean="0"/>
              <a:t>how is Ruby *for programming education*?</a:t>
            </a:r>
            <a:endParaRPr lang="en-US" altLang="ja-JP" dirty="0" smtClean="0"/>
          </a:p>
          <a:p>
            <a:endParaRPr lang="en-US" altLang="ja-JP" dirty="0" smtClean="0"/>
          </a:p>
          <a:p>
            <a:r>
              <a:rPr lang="en-US" altLang="ja-JP" dirty="0" smtClean="0"/>
              <a:t>As you know, Ruby is *"</a:t>
            </a:r>
            <a:r>
              <a:rPr lang="en-US" altLang="ja-JP" dirty="0"/>
              <a:t>A Programmer's best </a:t>
            </a:r>
            <a:r>
              <a:rPr lang="en-US" altLang="ja-JP" dirty="0" smtClean="0"/>
              <a:t>friend“*.</a:t>
            </a:r>
            <a:endParaRPr lang="en-US" altLang="ja-JP" dirty="0"/>
          </a:p>
          <a:p>
            <a:endParaRPr lang="en-US" altLang="ja-JP" dirty="0"/>
          </a:p>
          <a:p>
            <a:r>
              <a:rPr lang="en-US" altLang="ja-JP" dirty="0" smtClean="0"/>
              <a:t>Ruby:</a:t>
            </a:r>
            <a:endParaRPr lang="en-US" altLang="ja-JP" dirty="0"/>
          </a:p>
          <a:p>
            <a:endParaRPr lang="en-US" altLang="ja-JP" dirty="0"/>
          </a:p>
          <a:p>
            <a:r>
              <a:rPr lang="en-US" altLang="ja-JP" dirty="0"/>
              <a:t>  </a:t>
            </a:r>
            <a:r>
              <a:rPr lang="en-US" altLang="ja-JP" dirty="0" smtClean="0"/>
              <a:t>*</a:t>
            </a:r>
            <a:r>
              <a:rPr lang="en-US" altLang="ja-JP" baseline="0" dirty="0" smtClean="0"/>
              <a:t> has </a:t>
            </a:r>
            <a:r>
              <a:rPr lang="en-US" altLang="ja-JP" dirty="0" smtClean="0"/>
              <a:t>Simple syntax, </a:t>
            </a:r>
            <a:endParaRPr lang="en-US" altLang="ja-JP" dirty="0"/>
          </a:p>
          <a:p>
            <a:r>
              <a:rPr lang="en-US" altLang="ja-JP" dirty="0"/>
              <a:t>  * </a:t>
            </a:r>
            <a:r>
              <a:rPr lang="en-US" altLang="ja-JP" dirty="0" smtClean="0"/>
              <a:t>is Object-oriented and</a:t>
            </a:r>
          </a:p>
          <a:p>
            <a:r>
              <a:rPr lang="en-US" altLang="ja-JP" dirty="0"/>
              <a:t>  * </a:t>
            </a:r>
            <a:r>
              <a:rPr lang="en-US" altLang="ja-JP" dirty="0" smtClean="0"/>
              <a:t>has a Garbage collector.</a:t>
            </a:r>
          </a:p>
          <a:p>
            <a:endParaRPr lang="en-US" altLang="ja-JP" dirty="0" smtClean="0"/>
          </a:p>
          <a:p>
            <a:r>
              <a:rPr lang="en-US" altLang="ja-JP" dirty="0" smtClean="0"/>
              <a:t>&lt;press&gt;</a:t>
            </a:r>
            <a:endParaRPr lang="en-US" altLang="ja-JP" dirty="0"/>
          </a:p>
          <a:p>
            <a:r>
              <a:rPr lang="en-US" altLang="ja-JP" dirty="0" smtClean="0"/>
              <a:t>So I *believe* it’s the same *for kids* who want to start to code.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these six</a:t>
            </a:r>
            <a:r>
              <a:rPr lang="en-US" altLang="ja-JP" baseline="0" dirty="0" smtClean="0"/>
              <a:t> (</a:t>
            </a:r>
            <a:r>
              <a:rPr lang="en-US" altLang="ja-JP" dirty="0" smtClean="0"/>
              <a:t>6) years teaching ruby in Japan, I’ve encountered these problems:</a:t>
            </a:r>
          </a:p>
          <a:p>
            <a:endParaRPr lang="en-US" altLang="ja-JP" dirty="0" smtClean="0"/>
          </a:p>
          <a:p>
            <a:r>
              <a:rPr lang="en-US" altLang="ja-JP" dirty="0" smtClean="0"/>
              <a:t>&lt;press&gt;</a:t>
            </a:r>
          </a:p>
          <a:p>
            <a:r>
              <a:rPr lang="en-US" altLang="ja-JP" dirty="0" smtClean="0"/>
              <a:t>First</a:t>
            </a:r>
            <a:r>
              <a:rPr lang="en-US" altLang="ja-JP" baseline="0" dirty="0" smtClean="0"/>
              <a:t>, </a:t>
            </a:r>
            <a:r>
              <a:rPr lang="en-US" altLang="ja-JP" dirty="0" smtClean="0"/>
              <a:t>typing is difficult.</a:t>
            </a:r>
            <a:r>
              <a:rPr lang="en-US" altLang="ja-JP" baseline="0" dirty="0" smtClean="0"/>
              <a:t>  Most kids don’t know how to make use of *Symbols*, pressing “shift + ,” is hard!</a:t>
            </a:r>
          </a:p>
          <a:p>
            <a:endParaRPr lang="en-US" altLang="ja-JP" baseline="0" dirty="0" smtClean="0"/>
          </a:p>
          <a:p>
            <a:r>
              <a:rPr lang="en-US" altLang="ja-JP" baseline="0" dirty="0" smtClean="0"/>
              <a:t>&lt;press&gt;</a:t>
            </a:r>
          </a:p>
          <a:p>
            <a:r>
              <a:rPr lang="en-US" altLang="ja-JP" baseline="0" dirty="0" smtClean="0"/>
              <a:t>Second, *English*… English is hard… </a:t>
            </a:r>
            <a:r>
              <a:rPr lang="en-US" altLang="ja-JP" baseline="0" dirty="0" smtClean="0">
                <a:sym typeface="Wingdings" panose="05000000000000000000" pitchFamily="2" charset="2"/>
              </a:rPr>
              <a:t>  They can understand the roman alphabet, but *basic words* like “if”,  “end”, “do” are *still challenging*.</a:t>
            </a:r>
            <a:endParaRPr lang="en-US" altLang="ja-JP" baseline="0" dirty="0" smtClean="0"/>
          </a:p>
          <a:p>
            <a:endParaRPr lang="en-US" altLang="ja-JP" dirty="0" smtClean="0"/>
          </a:p>
          <a:p>
            <a:r>
              <a:rPr lang="en-US" altLang="ja-JP" dirty="0" smtClean="0"/>
              <a:t>&lt;press&gt;</a:t>
            </a:r>
          </a:p>
          <a:p>
            <a:r>
              <a:rPr lang="en-US" altLang="ja-JP" dirty="0" smtClean="0"/>
              <a:t>Third,</a:t>
            </a:r>
            <a:r>
              <a:rPr lang="en-US" altLang="ja-JP" baseline="0" dirty="0" smtClean="0"/>
              <a:t> kids *don’t know* Ruby syntax and standard libraries.  So, they aren’t able to work *on their own*,</a:t>
            </a:r>
          </a:p>
          <a:p>
            <a:endParaRPr lang="en-US" altLang="ja-JP" baseline="0" dirty="0" smtClean="0"/>
          </a:p>
          <a:p>
            <a:r>
              <a:rPr lang="en-US" altLang="ja-JP" baseline="0" dirty="0" smtClean="0"/>
              <a:t>which leads them to *slow down* the learning experience pace and *be frustrated*.  It also increases the need for *more instructors* in the classroom.</a:t>
            </a:r>
          </a:p>
          <a:p>
            <a:endParaRPr lang="en-US" altLang="ja-JP" baseline="0" dirty="0" smtClean="0"/>
          </a:p>
          <a:p>
            <a:r>
              <a:rPr lang="en-US" altLang="ja-JP" baseline="0" dirty="0" smtClean="0"/>
              <a:t>Therefore, kids *often quit* before they realize that *programming is fun*.</a:t>
            </a:r>
          </a:p>
          <a:p>
            <a:endParaRPr lang="en-US" altLang="ja-JP" baseline="0" dirty="0" smtClean="0"/>
          </a:p>
          <a:p>
            <a:r>
              <a:rPr lang="en-US" altLang="ja-JP" baseline="0" dirty="0" smtClean="0"/>
              <a:t>This is a big problem for me!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You know,</a:t>
            </a:r>
            <a:endParaRPr lang="en-US" altLang="ja-JP" dirty="0" smtClean="0"/>
          </a:p>
          <a:p>
            <a:endParaRPr lang="en-US" altLang="ja-JP" dirty="0" smtClean="0"/>
          </a:p>
          <a:p>
            <a:r>
              <a:rPr lang="en-US" altLang="ja-JP" dirty="0" smtClean="0"/>
              <a:t>In the last few years,</a:t>
            </a:r>
          </a:p>
          <a:p>
            <a:endParaRPr lang="en-US" altLang="ja-JP" dirty="0" smtClean="0"/>
          </a:p>
          <a:p>
            <a:r>
              <a:rPr lang="en-US" altLang="ja-JP" dirty="0" smtClean="0"/>
              <a:t>programming </a:t>
            </a:r>
            <a:r>
              <a:rPr lang="en-US" altLang="ja-JP" dirty="0"/>
              <a:t>education for elementary and middle school students, </a:t>
            </a:r>
            <a:r>
              <a:rPr lang="en-US" altLang="ja-JP" dirty="0" smtClean="0"/>
              <a:t>has</a:t>
            </a:r>
            <a:r>
              <a:rPr lang="en-US" altLang="ja-JP" baseline="0" dirty="0" smtClean="0"/>
              <a:t> increased</a:t>
            </a:r>
            <a:r>
              <a:rPr lang="en-US" altLang="ja-JP" dirty="0" smtClean="0"/>
              <a:t> world wide.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Programming education is </a:t>
            </a:r>
            <a:r>
              <a:rPr lang="en-US" altLang="ja-JP" dirty="0"/>
              <a:t>being done most </a:t>
            </a:r>
            <a:r>
              <a:rPr lang="en-US" altLang="ja-JP" dirty="0" smtClean="0"/>
              <a:t>actively</a:t>
            </a:r>
            <a:r>
              <a:rPr lang="en-US" altLang="ja-JP" baseline="0" dirty="0" smtClean="0"/>
              <a:t> in</a:t>
            </a:r>
            <a:r>
              <a:rPr lang="en-US" altLang="ja-JP" dirty="0" smtClean="0"/>
              <a:t> </a:t>
            </a:r>
            <a:r>
              <a:rPr lang="en-US" altLang="ja-JP" dirty="0"/>
              <a:t>America. </a:t>
            </a:r>
          </a:p>
          <a:p>
            <a:endParaRPr lang="en-US" altLang="ja-JP" dirty="0" smtClean="0"/>
          </a:p>
          <a:p>
            <a:r>
              <a:rPr lang="en-US" altLang="ja-JP" dirty="0" smtClean="0"/>
              <a:t>&lt;press&gt;</a:t>
            </a:r>
          </a:p>
          <a:p>
            <a:r>
              <a:rPr lang="en-US" altLang="ja-JP" dirty="0" smtClean="0"/>
              <a:t>In </a:t>
            </a:r>
            <a:r>
              <a:rPr lang="en-US" altLang="ja-JP" dirty="0"/>
              <a:t>a New York Times article </a:t>
            </a:r>
            <a:r>
              <a:rPr lang="en-US" altLang="ja-JP" dirty="0" smtClean="0"/>
              <a:t>from </a:t>
            </a:r>
            <a:r>
              <a:rPr lang="en-US" altLang="ja-JP" dirty="0"/>
              <a:t>May </a:t>
            </a:r>
            <a:r>
              <a:rPr lang="en-US" altLang="ja-JP" dirty="0" smtClean="0"/>
              <a:t>tenth (10), two thousand</a:t>
            </a:r>
            <a:r>
              <a:rPr lang="en-US" altLang="ja-JP" baseline="0" dirty="0" smtClean="0"/>
              <a:t> fourteen (</a:t>
            </a:r>
            <a:r>
              <a:rPr lang="en-US" altLang="ja-JP" dirty="0" smtClean="0"/>
              <a:t>2014), twenty thousand (20,000) teachers from </a:t>
            </a:r>
            <a:r>
              <a:rPr lang="en-US" altLang="ja-JP" dirty="0"/>
              <a:t>kindergarten </a:t>
            </a:r>
            <a:r>
              <a:rPr lang="en-US" altLang="ja-JP" dirty="0" smtClean="0"/>
              <a:t>to high school incorporated programming classes into their curriculum. </a:t>
            </a:r>
            <a:endParaRPr lang="en-US" altLang="ja-JP" dirty="0"/>
          </a:p>
          <a:p>
            <a:endParaRPr lang="en-US" altLang="ja-JP" dirty="0" smtClean="0"/>
          </a:p>
          <a:p>
            <a:r>
              <a:rPr lang="en-US" altLang="ja-JP" dirty="0" smtClean="0"/>
              <a:t>&lt;press&gt;</a:t>
            </a:r>
            <a:endParaRPr lang="en-US" altLang="ja-JP" dirty="0"/>
          </a:p>
          <a:p>
            <a:r>
              <a:rPr lang="en-US" altLang="ja-JP" dirty="0"/>
              <a:t>In addition, President Obama has </a:t>
            </a:r>
            <a:r>
              <a:rPr lang="en-US" altLang="ja-JP" dirty="0" smtClean="0"/>
              <a:t>been </a:t>
            </a:r>
            <a:r>
              <a:rPr lang="en-US" altLang="ja-JP" dirty="0"/>
              <a:t>saying that </a:t>
            </a:r>
            <a:r>
              <a:rPr lang="en-US" altLang="ja-JP" dirty="0" smtClean="0"/>
              <a:t>programming is </a:t>
            </a:r>
            <a:r>
              <a:rPr lang="en-US" altLang="ja-JP" dirty="0"/>
              <a:t>necessary </a:t>
            </a:r>
            <a:r>
              <a:rPr lang="en-US" altLang="ja-JP" dirty="0" smtClean="0"/>
              <a:t>and should be a compulsory subject.</a:t>
            </a:r>
          </a:p>
          <a:p>
            <a:endParaRPr lang="en-US" altLang="ja-JP" dirty="0" smtClean="0"/>
          </a:p>
          <a:p>
            <a:r>
              <a:rPr lang="en-US" altLang="ja-JP" dirty="0" smtClean="0"/>
              <a:t>So hopefully this </a:t>
            </a:r>
            <a:r>
              <a:rPr lang="en-US" altLang="ja-JP" dirty="0"/>
              <a:t>flow will </a:t>
            </a:r>
            <a:r>
              <a:rPr lang="en-US" altLang="ja-JP" dirty="0" smtClean="0"/>
              <a:t>accelerate.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Next,</a:t>
            </a:r>
          </a:p>
          <a:p>
            <a:endParaRPr lang="en-US" altLang="ja-JP" dirty="0" smtClean="0"/>
          </a:p>
          <a:p>
            <a:r>
              <a:rPr lang="en-US" altLang="ja-JP" dirty="0" smtClean="0"/>
              <a:t>&lt;press&gt;</a:t>
            </a:r>
          </a:p>
          <a:p>
            <a:r>
              <a:rPr lang="en-US" altLang="ja-JP" dirty="0" smtClean="0"/>
              <a:t>in September the </a:t>
            </a:r>
            <a:r>
              <a:rPr lang="en-US" altLang="ja-JP" dirty="0"/>
              <a:t>United </a:t>
            </a:r>
            <a:r>
              <a:rPr lang="en-US" altLang="ja-JP" dirty="0" smtClean="0"/>
              <a:t>Kingdom officially introduced </a:t>
            </a:r>
            <a:r>
              <a:rPr lang="en-US" altLang="ja-JP" dirty="0"/>
              <a:t>programming </a:t>
            </a:r>
            <a:r>
              <a:rPr lang="en-US" altLang="ja-JP" dirty="0" smtClean="0"/>
              <a:t>to </a:t>
            </a:r>
            <a:r>
              <a:rPr lang="en-US" altLang="ja-JP" dirty="0"/>
              <a:t>the new </a:t>
            </a:r>
            <a:r>
              <a:rPr lang="en-US" altLang="ja-JP" dirty="0" smtClean="0"/>
              <a:t>compulsory education curriculum for ages five (5) to sixteen</a:t>
            </a:r>
            <a:r>
              <a:rPr lang="en-US" altLang="ja-JP" baseline="0" dirty="0" smtClean="0"/>
              <a:t> (</a:t>
            </a:r>
            <a:r>
              <a:rPr lang="en-US" altLang="ja-JP" dirty="0" smtClean="0"/>
              <a:t>16).</a:t>
            </a:r>
          </a:p>
          <a:p>
            <a:endParaRPr lang="en-US" altLang="ja-JP" dirty="0" smtClean="0"/>
          </a:p>
          <a:p>
            <a:r>
              <a:rPr lang="en-US" altLang="ja-JP" dirty="0" smtClean="0"/>
              <a:t>&lt;press&gt;</a:t>
            </a:r>
          </a:p>
          <a:p>
            <a:r>
              <a:rPr lang="en-US" altLang="ja-JP" dirty="0" smtClean="0"/>
              <a:t>At </a:t>
            </a:r>
            <a:r>
              <a:rPr lang="en-US" altLang="ja-JP" dirty="0"/>
              <a:t>the age of </a:t>
            </a:r>
            <a:r>
              <a:rPr lang="en-US" altLang="ja-JP" dirty="0" smtClean="0"/>
              <a:t>five (5), understanding of the concept of algorithms,</a:t>
            </a:r>
            <a:r>
              <a:rPr lang="en-US" altLang="ja-JP" baseline="0" dirty="0" smtClean="0"/>
              <a:t> building and </a:t>
            </a:r>
            <a:r>
              <a:rPr lang="en-US" altLang="ja-JP" dirty="0" smtClean="0"/>
              <a:t>debugging </a:t>
            </a:r>
            <a:r>
              <a:rPr lang="en-US" altLang="ja-JP" dirty="0"/>
              <a:t>a simple program </a:t>
            </a:r>
            <a:r>
              <a:rPr lang="en-US" altLang="ja-JP" dirty="0" smtClean="0"/>
              <a:t>has </a:t>
            </a:r>
            <a:r>
              <a:rPr lang="en-US" altLang="ja-JP" dirty="0"/>
              <a:t>been incorporated, </a:t>
            </a:r>
            <a:r>
              <a:rPr lang="en-US" altLang="ja-JP" dirty="0" smtClean="0"/>
              <a:t>so it’s practical.</a:t>
            </a:r>
          </a:p>
          <a:p>
            <a:endParaRPr lang="en-US" altLang="ja-JP" dirty="0" smtClean="0"/>
          </a:p>
          <a:p>
            <a:r>
              <a:rPr lang="en-US" altLang="ja-JP" dirty="0" smtClean="0"/>
              <a:t>There are movements to introduce programming education in many other countries.</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19923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One of them is “Hour of Code” project by </a:t>
            </a:r>
            <a:r>
              <a:rPr kumimoji="1" lang="en-US" altLang="ja-JP" dirty="0" err="1" smtClean="0"/>
              <a:t>Code.org</a:t>
            </a:r>
            <a:r>
              <a:rPr kumimoji="1" lang="en-US" altLang="ja-JP" dirty="0" smtClean="0"/>
              <a:t>.</a:t>
            </a:r>
          </a:p>
          <a:p>
            <a:endParaRPr kumimoji="1" lang="en-US" altLang="ja-JP" dirty="0" smtClean="0"/>
          </a:p>
          <a:p>
            <a:r>
              <a:rPr kumimoji="1" lang="en-US" altLang="ja-JP" dirty="0" smtClean="0"/>
              <a:t>The project's goal is</a:t>
            </a:r>
          </a:p>
          <a:p>
            <a:endParaRPr kumimoji="1" lang="en-US" altLang="ja-JP" dirty="0" smtClean="0"/>
          </a:p>
          <a:p>
            <a:r>
              <a:rPr kumimoji="1" lang="en-US" altLang="ja-JP" dirty="0" smtClean="0"/>
              <a:t>&lt;press&gt;</a:t>
            </a:r>
          </a:p>
          <a:p>
            <a:r>
              <a:rPr kumimoji="1" lang="en-US" altLang="ja-JP" dirty="0" smtClean="0"/>
              <a:t>to train over ten thousand(10,000) teachers to effectively learn how to teach others how to code.</a:t>
            </a:r>
          </a:p>
          <a:p>
            <a:endParaRPr kumimoji="1" lang="en-US" altLang="ja-JP" dirty="0" smtClean="0"/>
          </a:p>
          <a:p>
            <a:r>
              <a:rPr kumimoji="1" lang="en-US" altLang="ja-JP" dirty="0" smtClean="0"/>
              <a:t>&lt;press&gt;</a:t>
            </a:r>
          </a:p>
          <a:p>
            <a:r>
              <a:rPr kumimoji="1" lang="en-US" altLang="ja-JP" dirty="0" smtClean="0"/>
              <a:t>Soon after this initial step is done, it is expected that around one hundred million kids to be taught about programming by these trained professionals.</a:t>
            </a:r>
          </a:p>
          <a:p>
            <a:endParaRPr kumimoji="1" lang="en-US" altLang="ja-JP" dirty="0" smtClean="0"/>
          </a:p>
          <a:p>
            <a:r>
              <a:rPr kumimoji="1" lang="en-US" altLang="ja-JP" dirty="0" smtClean="0"/>
              <a:t>There are many famous people that believe in this project and donated for this cause, for instance , Mark Zuckerberg, </a:t>
            </a:r>
            <a:r>
              <a:rPr kumimoji="1" lang="en-US" altLang="ja-JP" dirty="0" err="1" smtClean="0"/>
              <a:t>facebook's</a:t>
            </a:r>
            <a:r>
              <a:rPr kumimoji="1" lang="en-US" altLang="ja-JP" dirty="0" smtClean="0"/>
              <a:t> CEO. </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69805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I’m Kody, Kouji Takao, one of the</a:t>
            </a:r>
            <a:r>
              <a:rPr lang="en-US" altLang="ja-JP" baseline="0" dirty="0" smtClean="0"/>
              <a:t> </a:t>
            </a:r>
            <a:r>
              <a:rPr lang="en-US" altLang="ja-JP" dirty="0" smtClean="0"/>
              <a:t>CRuby commiters, and a </a:t>
            </a:r>
            <a:r>
              <a:rPr lang="en-US" altLang="ja-JP" dirty="0"/>
              <a:t>leader of the Ruby Programming </a:t>
            </a:r>
            <a:r>
              <a:rPr lang="en-US" altLang="ja-JP" dirty="0" smtClean="0"/>
              <a:t>Shounendan.</a:t>
            </a:r>
          </a:p>
          <a:p>
            <a:endParaRPr lang="en-US" altLang="ja-JP" dirty="0" smtClean="0"/>
          </a:p>
          <a:p>
            <a:r>
              <a:rPr lang="en-US" altLang="ja-JP" dirty="0" smtClean="0"/>
              <a:t>Shounendan is a Japanese</a:t>
            </a:r>
            <a:r>
              <a:rPr lang="en-US" altLang="ja-JP" baseline="0" dirty="0" smtClean="0"/>
              <a:t> word.  “Shounen” means boys and girls, “Dan” means an organization, so “Ruby Programming Shounendan” means a boys and girls organization for leaning Ruby 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Now,</a:t>
            </a:r>
          </a:p>
          <a:p>
            <a:endParaRPr lang="en-US" altLang="ja-JP" dirty="0" smtClean="0"/>
          </a:p>
          <a:p>
            <a:r>
              <a:rPr lang="en-US" altLang="ja-JP" dirty="0" smtClean="0"/>
              <a:t>I will </a:t>
            </a:r>
            <a:r>
              <a:rPr lang="en-US" altLang="ja-JP" dirty="0"/>
              <a:t>introduce the situation in Japan. </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baseline="0" dirty="0" smtClean="0"/>
              <a:t>First, about the Japanese government.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759757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Programming classes in junior high school has already been required since April two thousand</a:t>
            </a:r>
            <a:r>
              <a:rPr lang="en-US" altLang="ja-JP" baseline="0" dirty="0" smtClean="0"/>
              <a:t> twelve (</a:t>
            </a:r>
            <a:r>
              <a:rPr lang="en-US" altLang="ja-JP" dirty="0" smtClean="0"/>
              <a:t>2012).</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1877233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Its name is  </a:t>
            </a:r>
            <a:r>
              <a:rPr lang="en-US" altLang="ja-JP" dirty="0" smtClean="0"/>
              <a:t>“Measurement and Control“.</a:t>
            </a:r>
          </a:p>
          <a:p>
            <a:endParaRPr lang="en-US" altLang="ja-JP" dirty="0" smtClean="0"/>
          </a:p>
          <a:p>
            <a:r>
              <a:rPr lang="en-US" altLang="ja-JP" dirty="0" smtClean="0"/>
              <a:t>In that class, </a:t>
            </a:r>
            <a:r>
              <a:rPr lang="en-US" altLang="ja-JP" baseline="0" dirty="0" smtClean="0"/>
              <a:t>projects that include controlling a small robot car are very popular.</a:t>
            </a:r>
          </a:p>
          <a:p>
            <a:endParaRPr lang="en-US" altLang="ja-JP" baseline="0" dirty="0" smtClean="0"/>
          </a:p>
          <a:p>
            <a:r>
              <a:rPr lang="en-US" altLang="ja-JP" baseline="0" dirty="0" smtClean="0"/>
              <a:t>For example, making this robot follow remote directions or to move while making use of different kinds of sensors are pretty common.</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1225068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Also, in</a:t>
            </a:r>
            <a:r>
              <a:rPr lang="en-US" altLang="ja-JP" baseline="0" dirty="0" smtClean="0"/>
              <a:t> two thousand eleven (2011), the Japanese government declared that by the year two thousand twenty (2020) every student would have access to their own computer.</a:t>
            </a:r>
            <a:endParaRPr lang="en-US" altLang="ja-JP" dirty="0" smtClean="0"/>
          </a:p>
          <a:p>
            <a:endParaRPr lang="en-US" altLang="ja-JP" dirty="0" smtClean="0"/>
          </a:p>
          <a:p>
            <a:r>
              <a:rPr lang="en-US" altLang="ja-JP" dirty="0" smtClean="0"/>
              <a:t>&lt;press&gt;</a:t>
            </a:r>
            <a:endParaRPr lang="en-US" altLang="ja-JP" dirty="0"/>
          </a:p>
          <a:p>
            <a:r>
              <a:rPr lang="en-US" altLang="ja-JP" dirty="0"/>
              <a:t>For </a:t>
            </a:r>
            <a:r>
              <a:rPr lang="en-US" altLang="ja-JP" dirty="0" smtClean="0"/>
              <a:t>instance, this past April</a:t>
            </a:r>
            <a:r>
              <a:rPr lang="en-US" altLang="ja-JP" baseline="0" dirty="0" smtClean="0"/>
              <a:t>, the project </a:t>
            </a:r>
            <a:r>
              <a:rPr lang="en-US" altLang="ja-JP" dirty="0" smtClean="0"/>
              <a:t>distributed tablets</a:t>
            </a:r>
            <a:r>
              <a:rPr lang="en-US" altLang="ja-JP" baseline="0" dirty="0" smtClean="0"/>
              <a:t> </a:t>
            </a:r>
            <a:r>
              <a:rPr lang="en-US" altLang="ja-JP" dirty="0" smtClean="0"/>
              <a:t>to all elementary school students in Saga-city.</a:t>
            </a:r>
            <a:r>
              <a:rPr lang="en-US" altLang="ja-JP" baseline="0" dirty="0" smtClean="0"/>
              <a:t> The programming classroom schedule started on October twentieth (20</a:t>
            </a:r>
            <a:r>
              <a:rPr lang="en-US" altLang="ja-JP" baseline="30000" dirty="0" smtClean="0"/>
              <a:t>th</a:t>
            </a:r>
            <a:r>
              <a:rPr lang="en-US" altLang="ja-JP" baseline="0" dirty="0" smtClean="0"/>
              <a:t>).</a:t>
            </a:r>
          </a:p>
          <a:p>
            <a:endParaRPr lang="en-US" altLang="ja-JP" baseline="0" dirty="0" smtClean="0"/>
          </a:p>
          <a:p>
            <a:r>
              <a:rPr lang="en-US" altLang="ja-JP" dirty="0" smtClean="0"/>
              <a:t>In these ways, information technology and the introduction of programming education will continue to increase…</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At the same time, the activities of private companies have also been actively carried out.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1513429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Especially recently,</a:t>
            </a:r>
            <a:endParaRPr lang="en-US" altLang="ja-JP" baseline="0" dirty="0" smtClean="0"/>
          </a:p>
          <a:p>
            <a:endParaRPr lang="en-US" altLang="ja-JP" baseline="0" dirty="0" smtClean="0"/>
          </a:p>
          <a:p>
            <a:r>
              <a:rPr lang="en-US" altLang="ja-JP" dirty="0" smtClean="0"/>
              <a:t>PEG which is a project to spread </a:t>
            </a:r>
            <a:r>
              <a:rPr lang="en-US" altLang="ja-JP" baseline="0" dirty="0" smtClean="0"/>
              <a:t>programming education, has </a:t>
            </a:r>
            <a:r>
              <a:rPr lang="en-US" altLang="ja-JP" dirty="0" smtClean="0"/>
              <a:t>become a hot topic</a:t>
            </a:r>
            <a:r>
              <a:rPr lang="en-US" altLang="ja-JP" baseline="0" dirty="0" smtClean="0"/>
              <a:t>.</a:t>
            </a:r>
          </a:p>
          <a:p>
            <a:endParaRPr lang="en-US" altLang="ja-JP" baseline="0" dirty="0" smtClean="0"/>
          </a:p>
          <a:p>
            <a:r>
              <a:rPr lang="en-US" altLang="ja-JP" baseline="0" dirty="0" smtClean="0"/>
              <a:t>&lt;press&gt;</a:t>
            </a:r>
          </a:p>
          <a:p>
            <a:r>
              <a:rPr lang="en-US" altLang="ja-JP" dirty="0" smtClean="0"/>
              <a:t>PEG </a:t>
            </a:r>
            <a:r>
              <a:rPr lang="en-US" altLang="ja-JP" dirty="0"/>
              <a:t>is a joint project of CANVAS and Google</a:t>
            </a:r>
            <a:r>
              <a:rPr lang="en-US" altLang="ja-JP" dirty="0" smtClean="0"/>
              <a:t>.</a:t>
            </a:r>
          </a:p>
          <a:p>
            <a:endParaRPr lang="en-US" altLang="ja-JP" dirty="0" smtClean="0"/>
          </a:p>
          <a:p>
            <a:r>
              <a:rPr lang="en-US" altLang="ja-JP" dirty="0" smtClean="0"/>
              <a:t>&lt;press&gt;</a:t>
            </a:r>
          </a:p>
          <a:p>
            <a:r>
              <a:rPr lang="en-US" altLang="ja-JP" dirty="0" smtClean="0"/>
              <a:t>CANVAS </a:t>
            </a:r>
            <a:r>
              <a:rPr lang="en-US" altLang="ja-JP" dirty="0"/>
              <a:t>is </a:t>
            </a:r>
            <a:r>
              <a:rPr lang="en-US" altLang="ja-JP" dirty="0" smtClean="0"/>
              <a:t>a</a:t>
            </a:r>
            <a:r>
              <a:rPr lang="en-US" altLang="ja-JP" baseline="0" dirty="0" smtClean="0"/>
              <a:t> Japanese</a:t>
            </a:r>
            <a:r>
              <a:rPr lang="en-US" altLang="ja-JP" dirty="0" smtClean="0"/>
              <a:t> NPO that </a:t>
            </a:r>
            <a:r>
              <a:rPr lang="en-US" altLang="ja-JP" dirty="0"/>
              <a:t>has held </a:t>
            </a:r>
            <a:r>
              <a:rPr lang="en-US" altLang="ja-JP" dirty="0" smtClean="0"/>
              <a:t>workshops </a:t>
            </a:r>
            <a:r>
              <a:rPr lang="en-US" altLang="ja-JP" dirty="0"/>
              <a:t>for </a:t>
            </a:r>
            <a:r>
              <a:rPr lang="en-US" altLang="ja-JP" dirty="0" smtClean="0"/>
              <a:t>children. It’s </a:t>
            </a:r>
            <a:r>
              <a:rPr lang="en-US" altLang="ja-JP" dirty="0"/>
              <a:t>not </a:t>
            </a:r>
            <a:r>
              <a:rPr lang="en-US" altLang="ja-JP" dirty="0" smtClean="0"/>
              <a:t>only programming.</a:t>
            </a:r>
          </a:p>
          <a:p>
            <a:endParaRPr lang="en-US" altLang="ja-JP" dirty="0" smtClean="0"/>
          </a:p>
          <a:p>
            <a:r>
              <a:rPr lang="en-US" altLang="ja-JP" dirty="0" smtClean="0"/>
              <a:t>&lt;press&gt;</a:t>
            </a:r>
          </a:p>
          <a:p>
            <a:r>
              <a:rPr lang="en-US" altLang="ja-JP" dirty="0" smtClean="0"/>
              <a:t>PEG has held programming workshops and</a:t>
            </a:r>
            <a:r>
              <a:rPr lang="en-US" altLang="ja-JP" baseline="0" dirty="0" smtClean="0"/>
              <a:t> has distr</a:t>
            </a:r>
            <a:r>
              <a:rPr lang="en-US" altLang="ja-JP" dirty="0" smtClean="0"/>
              <a:t>ibuted five</a:t>
            </a:r>
            <a:r>
              <a:rPr lang="en-US" altLang="ja-JP" baseline="0" dirty="0" smtClean="0"/>
              <a:t> thousand (</a:t>
            </a:r>
            <a:r>
              <a:rPr lang="en-US" altLang="ja-JP" dirty="0" smtClean="0"/>
              <a:t>5,000) Raspberry Pi to</a:t>
            </a:r>
            <a:r>
              <a:rPr lang="en-US" altLang="ja-JP" baseline="0" dirty="0" smtClean="0"/>
              <a:t> </a:t>
            </a:r>
            <a:r>
              <a:rPr lang="en-US" altLang="ja-JP" dirty="0" smtClean="0"/>
              <a:t>education </a:t>
            </a:r>
            <a:r>
              <a:rPr lang="en-US" altLang="ja-JP" dirty="0"/>
              <a:t>business </a:t>
            </a:r>
            <a:r>
              <a:rPr lang="en-US" altLang="ja-JP" dirty="0" smtClean="0"/>
              <a:t>owners in Japan.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addition, “</a:t>
            </a:r>
            <a:r>
              <a:rPr lang="en-US" altLang="ja-JP" dirty="0" err="1" smtClean="0"/>
              <a:t>TENTO</a:t>
            </a:r>
            <a:r>
              <a:rPr lang="en-US" altLang="ja-JP" dirty="0" smtClean="0"/>
              <a:t>”</a:t>
            </a:r>
            <a:r>
              <a:rPr lang="en-US" altLang="ja-JP" baseline="0" dirty="0" smtClean="0"/>
              <a:t> manages </a:t>
            </a:r>
            <a:r>
              <a:rPr kumimoji="1" lang="en-US" altLang="ja-JP" sz="1200" kern="1200" baseline="0" dirty="0" smtClean="0">
                <a:solidFill>
                  <a:schemeClr val="tx1"/>
                </a:solidFill>
                <a:effectLst/>
                <a:latin typeface="+mn-lt"/>
                <a:ea typeface="+mn-ea"/>
                <a:cs typeface="+mn-cs"/>
              </a:rPr>
              <a:t>i</a:t>
            </a:r>
            <a:r>
              <a:rPr kumimoji="1" lang="en-US" altLang="ja-JP" sz="1200" kern="1200" dirty="0" smtClean="0">
                <a:solidFill>
                  <a:schemeClr val="tx1"/>
                </a:solidFill>
                <a:effectLst/>
                <a:latin typeface="+mn-lt"/>
                <a:ea typeface="+mn-ea"/>
                <a:cs typeface="+mn-cs"/>
              </a:rPr>
              <a:t>ndividualized instruction.  “Life is Tech!” manages about five days boot camping</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and weekly school for programming.</a:t>
            </a:r>
            <a:endParaRPr lang="en-US" altLang="ja-JP" dirty="0" smtClean="0"/>
          </a:p>
          <a:p>
            <a:endParaRPr lang="en-US" altLang="ja-JP" dirty="0" smtClean="0"/>
          </a:p>
          <a:p>
            <a:r>
              <a:rPr lang="en-US" altLang="ja-JP" dirty="0" smtClean="0"/>
              <a:t>“</a:t>
            </a:r>
            <a:r>
              <a:rPr lang="en-US" altLang="ja-JP" dirty="0" err="1" smtClean="0"/>
              <a:t>TENTO</a:t>
            </a:r>
            <a:r>
              <a:rPr lang="en-US" altLang="ja-JP" dirty="0" smtClean="0"/>
              <a:t>” and “Life is Tech!”</a:t>
            </a:r>
            <a:r>
              <a:rPr lang="en-US" altLang="ja-JP" baseline="0" dirty="0" smtClean="0"/>
              <a:t> </a:t>
            </a:r>
            <a:r>
              <a:rPr lang="en-US" altLang="ja-JP" dirty="0" smtClean="0"/>
              <a:t>receive a </a:t>
            </a:r>
            <a:r>
              <a:rPr lang="ja-JP" altLang="en-US" dirty="0" smtClean="0"/>
              <a:t>パティシィペーション </a:t>
            </a:r>
            <a:r>
              <a:rPr lang="en-US" altLang="ja-JP" dirty="0" smtClean="0"/>
              <a:t>(participation) fee or tuition, I just interesting is that they</a:t>
            </a:r>
            <a:r>
              <a:rPr lang="en-US" altLang="ja-JP" baseline="0" dirty="0" smtClean="0"/>
              <a:t> manages programming school as </a:t>
            </a:r>
            <a:r>
              <a:rPr lang="en-US" altLang="ja-JP" dirty="0" smtClean="0"/>
              <a:t>business. </a:t>
            </a:r>
          </a:p>
          <a:p>
            <a:endParaRPr lang="en-US" altLang="ja-JP" dirty="0" smtClean="0"/>
          </a:p>
          <a:p>
            <a:r>
              <a:rPr lang="en-US" altLang="ja-JP" dirty="0" smtClean="0"/>
              <a:t>Other than those discussed here, workshop of a variety of programming education has been held, programming education for youth has increased in Japan as well as overseas.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3554978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By the way,</a:t>
            </a:r>
          </a:p>
          <a:p>
            <a:endParaRPr kumimoji="1" lang="en-US" altLang="ja-JP" dirty="0" smtClean="0"/>
          </a:p>
          <a:p>
            <a:r>
              <a:rPr kumimoji="1" lang="en-US" altLang="ja-JP" dirty="0" smtClean="0"/>
              <a:t>do</a:t>
            </a:r>
            <a:r>
              <a:rPr kumimoji="1" lang="en-US" altLang="ja-JP" baseline="0" dirty="0" smtClean="0"/>
              <a:t> you think that w</a:t>
            </a:r>
            <a:r>
              <a:rPr kumimoji="1" lang="en-US" altLang="ja-JP" dirty="0" smtClean="0"/>
              <a:t>hy many kids programming</a:t>
            </a:r>
            <a:r>
              <a:rPr kumimoji="1" lang="en-US" altLang="ja-JP" baseline="0" dirty="0" smtClean="0"/>
              <a:t> workshops are held recently?</a:t>
            </a:r>
          </a:p>
          <a:p>
            <a:endParaRPr kumimoji="1" lang="en-US" altLang="ja-JP" baseline="0" dirty="0" smtClean="0"/>
          </a:p>
          <a:p>
            <a:r>
              <a:rPr kumimoji="1" lang="en-US" altLang="ja-JP" baseline="0" dirty="0" smtClean="0"/>
              <a:t>&lt;press&gt;</a:t>
            </a:r>
          </a:p>
          <a:p>
            <a:r>
              <a:rPr kumimoji="1" lang="en-US" altLang="ja-JP" baseline="0" dirty="0" smtClean="0"/>
              <a:t>I believe that we have great tools and materials for teaching programming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Yes, it’s “Scratch”.  “Scratch” is most famous</a:t>
            </a:r>
            <a:r>
              <a:rPr lang="en-US" altLang="ja-JP" baseline="0" dirty="0" smtClean="0"/>
              <a:t> programming education tool, right?</a:t>
            </a:r>
          </a:p>
          <a:p>
            <a:endParaRPr lang="en-US" altLang="ja-JP" baseline="0" dirty="0" smtClean="0"/>
          </a:p>
          <a:p>
            <a:r>
              <a:rPr lang="en-US" altLang="ja-JP" baseline="0" dirty="0" smtClean="0"/>
              <a:t>Scratch is a v</a:t>
            </a:r>
            <a:r>
              <a:rPr lang="en-US" altLang="ja-JP" dirty="0" smtClean="0"/>
              <a:t>isual </a:t>
            </a:r>
            <a:r>
              <a:rPr lang="en-US" altLang="ja-JP" dirty="0"/>
              <a:t>programming </a:t>
            </a:r>
            <a:r>
              <a:rPr lang="en-US" altLang="ja-JP" dirty="0" smtClean="0"/>
              <a:t>language and tool.  MIT</a:t>
            </a:r>
            <a:r>
              <a:rPr lang="en-US" altLang="ja-JP" baseline="0" dirty="0" smtClean="0"/>
              <a:t> </a:t>
            </a:r>
            <a:r>
              <a:rPr lang="en-US" altLang="ja-JP" dirty="0" smtClean="0"/>
              <a:t>has </a:t>
            </a:r>
            <a:r>
              <a:rPr lang="en-US" altLang="ja-JP" dirty="0"/>
              <a:t>developed </a:t>
            </a:r>
            <a:r>
              <a:rPr lang="en-US" altLang="ja-JP" dirty="0" smtClean="0"/>
              <a:t>it.  It is </a:t>
            </a:r>
            <a:r>
              <a:rPr lang="en-US" altLang="ja-JP" dirty="0"/>
              <a:t>used in the following classes and workshops of many programming. </a:t>
            </a:r>
            <a:r>
              <a:rPr lang="en-US" altLang="ja-JP" dirty="0" smtClean="0"/>
              <a:t> Scratch’s users are more </a:t>
            </a:r>
            <a:r>
              <a:rPr lang="en-US" altLang="ja-JP" dirty="0"/>
              <a:t>than </a:t>
            </a:r>
            <a:r>
              <a:rPr lang="en-US" altLang="ja-JP" dirty="0" smtClean="0"/>
              <a:t>two </a:t>
            </a:r>
            <a:r>
              <a:rPr lang="en-US" altLang="ja-JP" dirty="0"/>
              <a:t>million </a:t>
            </a:r>
            <a:r>
              <a:rPr lang="en-US" altLang="ja-JP" dirty="0" smtClean="0"/>
              <a:t>(2,000,000) worldwide.</a:t>
            </a:r>
          </a:p>
          <a:p>
            <a:endParaRPr lang="en-US" altLang="ja-JP" dirty="0" smtClean="0"/>
          </a:p>
          <a:p>
            <a:r>
              <a:rPr lang="en-US" altLang="ja-JP" dirty="0" smtClean="0"/>
              <a:t>In Japan, it has </a:t>
            </a:r>
            <a:r>
              <a:rPr lang="en-US" altLang="ja-JP" dirty="0"/>
              <a:t>been most often used in the workshop of programming education in elementary and junior high school </a:t>
            </a:r>
            <a:r>
              <a:rPr lang="en-US" altLang="ja-JP" dirty="0" smtClean="0"/>
              <a:t>students.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Also, I’m a research engineer at Network Applied Communication Laboratory, aka NaCl.</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In</a:t>
            </a:r>
            <a:r>
              <a:rPr kumimoji="1" lang="en-US" altLang="ja-JP" baseline="0" dirty="0" smtClean="0"/>
              <a:t> Scratch,</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i</a:t>
            </a:r>
            <a:r>
              <a:rPr kumimoji="1" lang="en-US" altLang="ja-JP" dirty="0" smtClean="0"/>
              <a:t>nstructions are blocks,</a:t>
            </a:r>
            <a:r>
              <a:rPr kumimoji="1" lang="en-US" altLang="ja-JP"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and combination of blocks describe your program,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so you are easy to find instruction and make program.</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Also Scratch supports internationalization, so Japanese kids are easy to understand everything.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If you want to run your program,</a:t>
            </a:r>
          </a:p>
          <a:p>
            <a:endParaRPr kumimoji="1" lang="en-US" altLang="ja-JP" dirty="0" smtClean="0"/>
          </a:p>
          <a:p>
            <a:r>
              <a:rPr kumimoji="1" lang="en-US" altLang="ja-JP" smtClean="0"/>
              <a:t>&lt;press&gt;</a:t>
            </a:r>
          </a:p>
          <a:p>
            <a:r>
              <a:rPr kumimoji="1" lang="en-US" altLang="ja-JP" smtClean="0"/>
              <a:t>you </a:t>
            </a:r>
            <a:r>
              <a:rPr kumimoji="1" lang="en-US" altLang="ja-JP" dirty="0" smtClean="0"/>
              <a:t>only press</a:t>
            </a:r>
            <a:r>
              <a:rPr kumimoji="1" lang="en-US" altLang="ja-JP" baseline="0" dirty="0" smtClean="0"/>
              <a:t> </a:t>
            </a:r>
            <a:r>
              <a:rPr kumimoji="1" lang="en-US" altLang="ja-JP" dirty="0" smtClean="0"/>
              <a:t>the</a:t>
            </a:r>
            <a:r>
              <a:rPr kumimoji="1" lang="en-US" altLang="ja-JP" baseline="0" dirty="0" smtClean="0"/>
              <a:t> </a:t>
            </a:r>
            <a:r>
              <a:rPr kumimoji="1" lang="en-US" altLang="ja-JP" dirty="0" smtClean="0"/>
              <a:t>green</a:t>
            </a:r>
            <a:r>
              <a:rPr kumimoji="1" lang="en-US" altLang="ja-JP" baseline="0" dirty="0" smtClean="0"/>
              <a:t> flag on screen then your program starts to run.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363136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So</a:t>
            </a:r>
            <a:r>
              <a:rPr lang="en-US" altLang="ja-JP" baseline="0" dirty="0" smtClean="0"/>
              <a:t> I believed that Scratch features will solve my problems.</a:t>
            </a:r>
          </a:p>
          <a:p>
            <a:endParaRPr lang="en-US" altLang="ja-JP" baseline="0" dirty="0" smtClean="0"/>
          </a:p>
          <a:p>
            <a:r>
              <a:rPr lang="en-US" altLang="ja-JP" dirty="0" smtClean="0"/>
              <a:t>&lt;press&gt;</a:t>
            </a:r>
          </a:p>
          <a:p>
            <a:r>
              <a:rPr lang="en-US" altLang="ja-JP" dirty="0" smtClean="0"/>
              <a:t>Typing, instruction Blocks</a:t>
            </a:r>
          </a:p>
          <a:p>
            <a:endParaRPr lang="en-US" altLang="ja-JP" dirty="0" smtClean="0"/>
          </a:p>
          <a:p>
            <a:r>
              <a:rPr lang="en-US" altLang="ja-JP" dirty="0" smtClean="0"/>
              <a:t>&lt;press&gt;</a:t>
            </a:r>
          </a:p>
          <a:p>
            <a:r>
              <a:rPr lang="en-US" altLang="ja-JP" dirty="0" smtClean="0"/>
              <a:t>English, internationalization</a:t>
            </a:r>
          </a:p>
          <a:p>
            <a:endParaRPr lang="en-US" altLang="ja-JP" dirty="0" smtClean="0"/>
          </a:p>
          <a:p>
            <a:r>
              <a:rPr lang="en-US" altLang="ja-JP" dirty="0" smtClean="0"/>
              <a:t>&lt;press&gt;</a:t>
            </a:r>
          </a:p>
          <a:p>
            <a:r>
              <a:rPr lang="en-US" altLang="ja-JP" dirty="0" smtClean="0"/>
              <a:t>Ruby syntax,</a:t>
            </a:r>
            <a:r>
              <a:rPr lang="en-US" altLang="ja-JP" baseline="0" dirty="0" smtClean="0"/>
              <a:t> combination of blocks</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So, we have developed </a:t>
            </a:r>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Right now, I </a:t>
            </a:r>
            <a:r>
              <a:rPr lang="en-US" altLang="ja-JP" dirty="0"/>
              <a:t>will show </a:t>
            </a:r>
            <a:r>
              <a:rPr lang="en-US" altLang="ja-JP" dirty="0" smtClean="0"/>
              <a:t>what is Smalruby.</a:t>
            </a:r>
          </a:p>
          <a:p>
            <a:endParaRPr lang="en-US" altLang="ja-JP" dirty="0"/>
          </a:p>
          <a:p>
            <a:r>
              <a:rPr lang="en-US" altLang="ja-JP" dirty="0"/>
              <a:t>(Highlight a character, then press the Enter button, </a:t>
            </a:r>
            <a:r>
              <a:rPr lang="en-US" altLang="ja-JP" dirty="0" smtClean="0"/>
              <a:t>“Ruby” </a:t>
            </a:r>
            <a:r>
              <a:rPr lang="en-US" altLang="ja-JP" dirty="0"/>
              <a:t>button to place the instruction block, run the ruby in the background, the character will move.) </a:t>
            </a:r>
          </a:p>
          <a:p>
            <a:endParaRPr lang="en-US" altLang="ja-JP" dirty="0"/>
          </a:p>
          <a:p>
            <a:r>
              <a:rPr lang="en-US" altLang="ja-JP" dirty="0"/>
              <a:t>This is </a:t>
            </a:r>
            <a:r>
              <a:rPr lang="en-US" altLang="ja-JP" dirty="0" smtClean="0"/>
              <a:t>Smalruby.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Just like Scratch, Smalruby makes use of instructional blocks.  By making use of characters and "stages", these blocks are very "easy to run".</a:t>
            </a:r>
          </a:p>
          <a:p>
            <a:pPr rtl="0"/>
            <a:endParaRPr kumimoji="1" lang="en-US" altLang="ja-JP" sz="1800" b="0" i="0" u="none" strike="noStrike" kern="1200" dirty="0" smtClean="0">
              <a:solidFill>
                <a:schemeClr val="tx1"/>
              </a:solidFill>
              <a:effectLst/>
              <a:latin typeface="+mn-lt"/>
              <a:ea typeface="+mn-ea"/>
              <a:cs typeface="+mn-cs"/>
            </a:endParaRPr>
          </a:p>
          <a:p>
            <a:pPr rtl="0"/>
            <a:r>
              <a:rPr kumimoji="1" lang="en-US" altLang="ja-JP" sz="1800" b="0" i="0" u="none" strike="noStrike" kern="1200" dirty="0" smtClean="0">
                <a:solidFill>
                  <a:schemeClr val="tx1"/>
                </a:solidFill>
                <a:effectLst/>
                <a:latin typeface="+mn-lt"/>
                <a:ea typeface="+mn-ea"/>
                <a:cs typeface="+mn-cs"/>
              </a:rPr>
              <a:t>Things like creating, updating and loading a file are very simple!</a:t>
            </a:r>
            <a:endParaRPr lang="en-US" altLang="ja-JP" b="0" dirty="0" smtClean="0">
              <a:effectLst/>
            </a:endParaRPr>
          </a:p>
          <a:p>
            <a:r>
              <a:rPr lang="en-US" altLang="ja-JP" b="0" dirty="0" smtClean="0">
                <a:effectLst/>
              </a:rPr>
              <a:t/>
            </a:r>
            <a:br>
              <a:rPr lang="en-US" altLang="ja-JP" b="0" dirty="0" smtClean="0">
                <a:effectLst/>
              </a:rPr>
            </a:b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71619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can convert </a:t>
            </a:r>
            <a:r>
              <a:rPr lang="en-US" altLang="ja-JP" baseline="0" dirty="0" smtClean="0"/>
              <a:t>instruction blocks to Ruby code.</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Smalruby is also able to transform Ruby code to Instruction blocks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This 2 way communication is an interesting add for a visual programming editor.  I believe this is a very special feature, and it was implemented because of some interesting experiences that we’ve had.</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This presentation is made</a:t>
            </a:r>
            <a:r>
              <a:rPr lang="en-US" altLang="ja-JP" baseline="0" dirty="0" smtClean="0"/>
              <a:t> possible </a:t>
            </a:r>
            <a:r>
              <a:rPr lang="en-US" altLang="ja-JP" dirty="0" smtClean="0"/>
              <a:t>by NaCl.</a:t>
            </a:r>
          </a:p>
          <a:p>
            <a:endParaRPr lang="en-US" altLang="ja-JP" dirty="0" smtClean="0"/>
          </a:p>
          <a:p>
            <a:r>
              <a:rPr lang="en-US" altLang="ja-JP" dirty="0" smtClean="0"/>
              <a:t>NaCl, of course</a:t>
            </a:r>
            <a:r>
              <a:rPr lang="en-US" altLang="ja-JP" baseline="0" dirty="0" smtClean="0"/>
              <a:t>, is </a:t>
            </a:r>
            <a:r>
              <a:rPr lang="en-US" altLang="ja-JP" dirty="0" smtClean="0"/>
              <a:t>famous for being *Matz’s employer*.</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904762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While I was teaching programming for kids using an earlier version of Smalruby, a very interesting situation constantly happened.</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Some kids would want to take the programming experience one step further, they wanted to implement more features to their programs. Create programs like … how to find a prime number! Or making a new programming language ( Was that “</a:t>
            </a:r>
            <a:r>
              <a:rPr kumimoji="1" lang="en-US" altLang="ja-JP" sz="1800" b="0" i="0" u="none" strike="noStrike" kern="1200" dirty="0" err="1" smtClean="0">
                <a:solidFill>
                  <a:schemeClr val="tx1"/>
                </a:solidFill>
                <a:effectLst/>
                <a:latin typeface="+mn-lt"/>
                <a:ea typeface="+mn-ea"/>
                <a:cs typeface="+mn-cs"/>
              </a:rPr>
              <a:t>matz</a:t>
            </a:r>
            <a:r>
              <a:rPr kumimoji="1" lang="en-US" altLang="ja-JP" sz="1800" b="0" i="0" u="none" strike="noStrike" kern="1200" dirty="0" smtClean="0">
                <a:solidFill>
                  <a:schemeClr val="tx1"/>
                </a:solidFill>
                <a:effectLst/>
                <a:latin typeface="+mn-lt"/>
                <a:ea typeface="+mn-ea"/>
                <a:cs typeface="+mn-cs"/>
              </a:rPr>
              <a:t>” kid ? </a:t>
            </a:r>
            <a:r>
              <a:rPr kumimoji="1" lang="en-US" altLang="ja-JP" sz="1800" b="0" i="0" u="none" strike="noStrike" kern="1200" dirty="0" err="1" smtClean="0">
                <a:solidFill>
                  <a:schemeClr val="tx1"/>
                </a:solidFill>
                <a:effectLst/>
                <a:latin typeface="+mn-lt"/>
                <a:ea typeface="+mn-ea"/>
                <a:cs typeface="+mn-cs"/>
              </a:rPr>
              <a:t>haha</a:t>
            </a:r>
            <a:r>
              <a:rPr kumimoji="1" lang="en-US" altLang="ja-JP" sz="1800" b="0" i="0" u="none" strike="noStrike" kern="1200" dirty="0" smtClean="0">
                <a:solidFill>
                  <a:schemeClr val="tx1"/>
                </a:solidFill>
                <a:effectLst/>
                <a:latin typeface="+mn-lt"/>
                <a:ea typeface="+mn-ea"/>
                <a:cs typeface="+mn-cs"/>
              </a:rPr>
              <a: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instruction blocks were not enough and they wanted more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r>
              <a:rPr kumimoji="1" lang="en-US" altLang="ja-JP" sz="1800" b="0" i="0" u="none" strike="noStrike" kern="1200" dirty="0" smtClean="0">
                <a:solidFill>
                  <a:schemeClr val="tx1"/>
                </a:solidFill>
                <a:effectLst/>
                <a:latin typeface="+mn-lt"/>
                <a:ea typeface="+mn-ea"/>
                <a:cs typeface="+mn-cs"/>
              </a:rPr>
              <a:t>They wanted to enter the code directly ! </a:t>
            </a: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r>
              <a:rPr kumimoji="1" lang="en-US" altLang="ja-JP" sz="1800" b="0" i="0" u="none" strike="noStrike" kern="1200" dirty="0" smtClean="0">
                <a:solidFill>
                  <a:schemeClr val="tx1"/>
                </a:solidFill>
                <a:effectLst/>
                <a:latin typeface="+mn-lt"/>
                <a:ea typeface="+mn-ea"/>
                <a:cs typeface="+mn-cs"/>
              </a:rPr>
              <a:t>Because of that, I realized that kids wished to code.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 I thought that by making Smalruby able to make use of both code and instruction blocks while linking the information, would be a great add for these kids experience by allowing them to transition more naturally to “hard coding” in their own pace and slowly get introduced to the ruby syntax and standard library.</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1006945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Once these kids have learned the fundamentals of programming using instruction blocks.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I plan to introduce them as soon as possible to coding and also helping them with handy programmer things.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Like picking an Editor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Okay,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now that we have Smalruby, I believe I’ll have an easier for teaching them the coding fundamentals.</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this April, we’ve held an experimental programming class using Smalruby.  That class was designed for a group of about two handled eighty eight (288) junior high</a:t>
            </a:r>
            <a:r>
              <a:rPr lang="en-US" altLang="ja-JP" baseline="0" dirty="0" smtClean="0"/>
              <a:t> school students in Matsue-city.</a:t>
            </a:r>
          </a:p>
          <a:p>
            <a:endParaRPr lang="en-US" altLang="ja-JP" baseline="0" dirty="0" smtClean="0"/>
          </a:p>
          <a:p>
            <a:r>
              <a:rPr lang="en-US" altLang="ja-JP" baseline="0" dirty="0" smtClean="0"/>
              <a:t>They were divided in classes of thirty two (32) students and initially there was no educational guidance material for use.  Since this was our first attempt, both teachers that worked in this experiment, learned how to use the program and then proceeded to created a textbook by themselves.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Even though they were not IT engineers, they thought it was easy to perform while using Smalruby.  Learning the software and later, converting this knowledge into educational material seemed to be nice and easy.</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2567846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Surprisingly, </a:t>
            </a:r>
          </a:p>
          <a:p>
            <a:endParaRPr lang="en-US" altLang="ja-JP" dirty="0" smtClean="0"/>
          </a:p>
          <a:p>
            <a:r>
              <a:rPr lang="en-US" altLang="ja-JP" dirty="0" smtClean="0"/>
              <a:t>&lt;press&gt;</a:t>
            </a:r>
          </a:p>
          <a:p>
            <a:r>
              <a:rPr lang="en-US" altLang="ja-JP" dirty="0" smtClean="0"/>
              <a:t>they required no additional instructors</a:t>
            </a:r>
            <a:r>
              <a:rPr lang="en-US" altLang="ja-JP" baseline="0" dirty="0" smtClean="0"/>
              <a:t> </a:t>
            </a:r>
          </a:p>
          <a:p>
            <a:endParaRPr lang="en-US" altLang="ja-JP" baseline="0" dirty="0" smtClean="0"/>
          </a:p>
          <a:p>
            <a:r>
              <a:rPr lang="en-US" altLang="ja-JP" baseline="0" dirty="0" smtClean="0"/>
              <a:t>&lt;press&gt;</a:t>
            </a:r>
          </a:p>
          <a:p>
            <a:endParaRPr lang="en-US" altLang="ja-JP" baseline="0" dirty="0" smtClean="0"/>
          </a:p>
          <a:p>
            <a:r>
              <a:rPr lang="en-US" altLang="ja-JP" baseline="0" dirty="0" smtClean="0"/>
              <a:t>and the experiment was a huge success.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2129723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Based on these result, the Matsue government decided to implement computer classes using Smalruby by April two thousand sixteen (2016).</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Right now, there are about six thousand (6,000) junior high students, municipal students cover around five thousand five handled (5,500) students… that means ninety one (91) % of the junior high school students will have Ruby classes pretty soon!  That’s a lot of people, right? </a:t>
            </a:r>
            <a:r>
              <a:rPr lang="en-US" altLang="ja-JP" baseline="0" dirty="0" smtClean="0">
                <a:sym typeface="Wingdings" panose="05000000000000000000" pitchFamily="2" charset="2"/>
              </a:rPr>
              <a:t></a:t>
            </a:r>
            <a:endParaRPr kumimoji="1" lang="en-US" altLang="ja-JP" dirty="0" smtClean="0"/>
          </a:p>
          <a:p>
            <a:endParaRPr kumimoji="1" lang="en-US" altLang="ja-JP" dirty="0" smtClean="0"/>
          </a:p>
          <a:p>
            <a:r>
              <a:rPr kumimoji="1" lang="en-US" altLang="ja-JP" dirty="0" smtClean="0"/>
              <a:t>Matsue is just a start!  Learning Ruby</a:t>
            </a:r>
            <a:r>
              <a:rPr kumimoji="1" lang="en-US" altLang="ja-JP" baseline="0" dirty="0" smtClean="0"/>
              <a:t> through compulsory education should take over the world!</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sym typeface="Wingdings" panose="05000000000000000000" pitchFamily="2" charset="2"/>
              </a:rPr>
              <a:t>Matsue is really, really the Ruby City, right? </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47</a:t>
            </a:fld>
            <a:endParaRPr kumimoji="1" lang="ja-JP" altLang="en-US"/>
          </a:p>
        </p:txBody>
      </p:sp>
    </p:spTree>
    <p:extLst>
      <p:ext uri="{BB962C8B-B14F-4D97-AF65-F5344CB8AC3E}">
        <p14:creationId xmlns:p14="http://schemas.microsoft.com/office/powerpoint/2010/main" val="9925129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Another topic.</a:t>
            </a:r>
          </a:p>
          <a:p>
            <a:endParaRPr lang="en-US" altLang="ja-JP" dirty="0" smtClean="0"/>
          </a:p>
          <a:p>
            <a:r>
              <a:rPr lang="en-US" altLang="ja-JP" dirty="0" smtClean="0"/>
              <a:t>Smalruby is designed for students that are over eight (8) years</a:t>
            </a:r>
            <a:r>
              <a:rPr lang="en-US" altLang="ja-JP" baseline="0" dirty="0" smtClean="0"/>
              <a:t> old.  With that in mind, combined with my passion of preparing these “future programmers”, I’ve decided to create the </a:t>
            </a:r>
            <a:r>
              <a:rPr lang="en-US" altLang="ja-JP" dirty="0" smtClean="0"/>
              <a:t>Ruby Programming Shounendan.</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Ruby Programming Shounendan is an NPO for kids, that has been working under the banner of</a:t>
            </a:r>
            <a:r>
              <a:rPr kumimoji="1" lang="en-US" altLang="ja-JP" dirty="0"/>
              <a:t>:</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48</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“Promoting the joy of programming to many kids. “ and</a:t>
            </a:r>
          </a:p>
          <a:p>
            <a:endParaRPr lang="en-US" altLang="ja-JP" dirty="0" smtClean="0"/>
          </a:p>
          <a:p>
            <a:r>
              <a:rPr lang="en-US" altLang="ja-JP" dirty="0" smtClean="0"/>
              <a:t>&lt;press&gt;</a:t>
            </a:r>
          </a:p>
          <a:p>
            <a:r>
              <a:rPr lang="en-US" altLang="ja-JP" dirty="0" smtClean="0"/>
              <a:t>“Building internet safety awareness</a:t>
            </a:r>
            <a:r>
              <a:rPr lang="en-US" altLang="ja-JP" baseline="0" dirty="0" smtClean="0"/>
              <a:t> for kids through </a:t>
            </a:r>
            <a:r>
              <a:rPr lang="en-US" altLang="ja-JP" dirty="0" smtClean="0"/>
              <a:t>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49</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headquarters of NaCl, is located in </a:t>
            </a:r>
            <a:r>
              <a:rPr lang="en-US" altLang="ja-JP" dirty="0" smtClean="0"/>
              <a:t>Matsue-city, </a:t>
            </a:r>
            <a:r>
              <a:rPr lang="en-US" altLang="ja-JP" dirty="0"/>
              <a:t>Shimane Prefecture of Japan</a:t>
            </a:r>
            <a:r>
              <a:rPr lang="en-US" altLang="ja-JP" dirty="0" smtClean="0"/>
              <a:t>.</a:t>
            </a:r>
          </a:p>
          <a:p>
            <a:endParaRPr lang="en-US" altLang="ja-JP" dirty="0" smtClean="0"/>
          </a:p>
          <a:p>
            <a:r>
              <a:rPr lang="en-US" altLang="ja-JP" dirty="0" smtClean="0"/>
              <a:t>Matsue is a city </a:t>
            </a:r>
            <a:r>
              <a:rPr lang="en-US" altLang="ja-JP" dirty="0"/>
              <a:t>of about </a:t>
            </a:r>
            <a:r>
              <a:rPr lang="en-US" altLang="ja-JP" dirty="0" smtClean="0"/>
              <a:t>two handled thousand (200,000) people near Hiroshima.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We have numerous activities</a:t>
            </a:r>
            <a:r>
              <a:rPr lang="en-US" altLang="ja-JP" baseline="0" dirty="0" smtClean="0"/>
              <a:t>.  On the third Sunday of each month, w</a:t>
            </a:r>
            <a:r>
              <a:rPr lang="en-US" altLang="ja-JP" dirty="0" smtClean="0"/>
              <a:t>e hold a ruby programming</a:t>
            </a:r>
            <a:r>
              <a:rPr lang="en-US" altLang="ja-JP" baseline="0" dirty="0" smtClean="0"/>
              <a:t> event</a:t>
            </a:r>
            <a:r>
              <a:rPr lang="en-US" altLang="ja-JP" dirty="0" smtClean="0"/>
              <a:t> </a:t>
            </a:r>
            <a:r>
              <a:rPr lang="en-US" altLang="ja-JP" dirty="0"/>
              <a:t>for </a:t>
            </a:r>
            <a:r>
              <a:rPr lang="en-US" altLang="ja-JP" dirty="0" smtClean="0"/>
              <a:t>kids and parents.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50</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These are photos from the event.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Right now I’m teaching them how to make a “car chase” game.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51</a:t>
            </a:fld>
            <a:endParaRPr kumimoji="1" lang="ja-JP" altLang="en-US"/>
          </a:p>
        </p:txBody>
      </p:sp>
    </p:spTree>
    <p:extLst>
      <p:ext uri="{BB962C8B-B14F-4D97-AF65-F5344CB8AC3E}">
        <p14:creationId xmlns:p14="http://schemas.microsoft.com/office/powerpoint/2010/main" val="2130118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This one is from a recent event.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52</a:t>
            </a:fld>
            <a:endParaRPr kumimoji="1" lang="ja-JP" altLang="en-US"/>
          </a:p>
        </p:txBody>
      </p:sp>
    </p:spTree>
    <p:extLst>
      <p:ext uri="{BB962C8B-B14F-4D97-AF65-F5344CB8AC3E}">
        <p14:creationId xmlns:p14="http://schemas.microsoft.com/office/powerpoint/2010/main" val="2773347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That’s a Raspberry Pi.</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students are also in charge of assembling the components by themselves.</a:t>
            </a:r>
          </a:p>
          <a:p>
            <a:endParaRPr kumimoji="1" lang="en-US" altLang="ja-JP" sz="1800" b="0" i="0" u="none" strike="noStrike"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53</a:t>
            </a:fld>
            <a:endParaRPr kumimoji="1" lang="ja-JP" altLang="en-US"/>
          </a:p>
        </p:txBody>
      </p:sp>
    </p:spTree>
    <p:extLst>
      <p:ext uri="{BB962C8B-B14F-4D97-AF65-F5344CB8AC3E}">
        <p14:creationId xmlns:p14="http://schemas.microsoft.com/office/powerpoint/2010/main" val="198606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Here are some parents supporting their kids.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They are always so willing to help their kids and that’s great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But sometimes, we ask them to hold this impulse as hard as they can, so the kids can experiment a little and find the answers by their own effort.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54</a:t>
            </a:fld>
            <a:endParaRPr kumimoji="1" lang="ja-JP" altLang="en-US"/>
          </a:p>
        </p:txBody>
      </p:sp>
    </p:spTree>
    <p:extLst>
      <p:ext uri="{BB962C8B-B14F-4D97-AF65-F5344CB8AC3E}">
        <p14:creationId xmlns:p14="http://schemas.microsoft.com/office/powerpoint/2010/main" val="2524879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Sometimes, the inverse process also happens. :D</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55</a:t>
            </a:fld>
            <a:endParaRPr kumimoji="1" lang="ja-JP" altLang="en-US"/>
          </a:p>
        </p:txBody>
      </p:sp>
    </p:spTree>
    <p:extLst>
      <p:ext uri="{BB962C8B-B14F-4D97-AF65-F5344CB8AC3E}">
        <p14:creationId xmlns:p14="http://schemas.microsoft.com/office/powerpoint/2010/main" val="736571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Whenever an interesting program is created in these events, we gather everyone and make a short explanation of what’s happening.</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56</a:t>
            </a:fld>
            <a:endParaRPr kumimoji="1" lang="ja-JP" altLang="en-US"/>
          </a:p>
        </p:txBody>
      </p:sp>
    </p:spTree>
    <p:extLst>
      <p:ext uri="{BB962C8B-B14F-4D97-AF65-F5344CB8AC3E}">
        <p14:creationId xmlns:p14="http://schemas.microsoft.com/office/powerpoint/2010/main" val="22916453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dirty="0" smtClean="0">
                <a:solidFill>
                  <a:schemeClr val="tx1"/>
                </a:solidFill>
                <a:effectLst/>
                <a:latin typeface="+mn-lt"/>
                <a:ea typeface="+mn-ea"/>
                <a:cs typeface="+mn-cs"/>
              </a:rPr>
              <a:t>It’s very fun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57</a:t>
            </a:fld>
            <a:endParaRPr kumimoji="1" lang="ja-JP" altLang="en-US"/>
          </a:p>
        </p:txBody>
      </p:sp>
    </p:spTree>
    <p:extLst>
      <p:ext uri="{BB962C8B-B14F-4D97-AF65-F5344CB8AC3E}">
        <p14:creationId xmlns:p14="http://schemas.microsoft.com/office/powerpoint/2010/main" val="30039726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Also, we hold the CoderDojo Matsue on the fourth Saturday</a:t>
            </a:r>
            <a:r>
              <a:rPr lang="en-US" altLang="ja-JP" baseline="0" dirty="0" smtClean="0"/>
              <a:t> of </a:t>
            </a:r>
            <a:r>
              <a:rPr lang="en-US" altLang="ja-JP" dirty="0" smtClean="0"/>
              <a:t>each month.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en-US" altLang="ja-JP" dirty="0" smtClean="0"/>
              <a:t>The CoderDojo is the global network of </a:t>
            </a:r>
            <a:r>
              <a:rPr lang="en-US" altLang="ja-JP" baseline="0" dirty="0" smtClean="0"/>
              <a:t>free computer programming clubs for young people. It is managed by </a:t>
            </a:r>
            <a:r>
              <a:rPr lang="en-US" altLang="ja-JP" dirty="0" smtClean="0">
                <a:effectLst/>
              </a:rPr>
              <a:t>volunteers.  </a:t>
            </a:r>
            <a:r>
              <a:rPr lang="en-US" altLang="ja-JP" baseline="0" dirty="0" smtClean="0">
                <a:effectLst/>
              </a:rPr>
              <a:t>The CoderDojo</a:t>
            </a:r>
            <a:r>
              <a:rPr lang="en-US" altLang="ja-JP" baseline="0" dirty="0" smtClean="0"/>
              <a:t> doesn’t specify which programming language or tools to use, so we are surely using Ruby.</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58</a:t>
            </a:fld>
            <a:endParaRPr kumimoji="1" lang="ja-JP" altLang="en-US"/>
          </a:p>
        </p:txBody>
      </p:sp>
    </p:spTree>
    <p:extLst>
      <p:ext uri="{BB962C8B-B14F-4D97-AF65-F5344CB8AC3E}">
        <p14:creationId xmlns:p14="http://schemas.microsoft.com/office/powerpoint/2010/main" val="20212682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 future</a:t>
            </a:r>
            <a:r>
              <a:rPr lang="en-US" altLang="ja-JP" dirty="0"/>
              <a:t>, </a:t>
            </a:r>
            <a:r>
              <a:rPr lang="en-US" altLang="ja-JP" dirty="0" smtClean="0"/>
              <a:t>we will be like a youth sports</a:t>
            </a:r>
            <a:r>
              <a:rPr lang="en-US" altLang="ja-JP" baseline="0" dirty="0" smtClean="0"/>
              <a:t> </a:t>
            </a:r>
            <a:r>
              <a:rPr lang="en-US" altLang="ja-JP" dirty="0" smtClean="0"/>
              <a:t>club for </a:t>
            </a:r>
            <a:r>
              <a:rPr lang="en-US" altLang="ja-JP" dirty="0"/>
              <a:t>soccer </a:t>
            </a:r>
            <a:r>
              <a:rPr lang="en-US" altLang="ja-JP" dirty="0" smtClean="0"/>
              <a:t>or baseball: </a:t>
            </a:r>
            <a:endParaRPr lang="en-US" altLang="ja-JP" dirty="0"/>
          </a:p>
          <a:p>
            <a:endParaRPr lang="en-US" altLang="ja-JP" dirty="0"/>
          </a:p>
          <a:p>
            <a:r>
              <a:rPr lang="en-US" altLang="ja-JP" dirty="0"/>
              <a:t>  * There </a:t>
            </a:r>
            <a:r>
              <a:rPr lang="en-US" altLang="ja-JP" dirty="0" smtClean="0"/>
              <a:t>will</a:t>
            </a:r>
            <a:r>
              <a:rPr lang="en-US" altLang="ja-JP" baseline="0" dirty="0" smtClean="0"/>
              <a:t> be</a:t>
            </a:r>
            <a:r>
              <a:rPr lang="en-US" altLang="ja-JP" dirty="0" smtClean="0"/>
              <a:t> many</a:t>
            </a:r>
            <a:r>
              <a:rPr lang="en-US" altLang="ja-JP" baseline="0" dirty="0" smtClean="0"/>
              <a:t> </a:t>
            </a:r>
            <a:r>
              <a:rPr lang="en-US" altLang="ja-JP" dirty="0" smtClean="0"/>
              <a:t>teams</a:t>
            </a:r>
            <a:endParaRPr lang="en-US" altLang="ja-JP" dirty="0"/>
          </a:p>
          <a:p>
            <a:r>
              <a:rPr lang="en-US" altLang="ja-JP" dirty="0"/>
              <a:t>  * </a:t>
            </a:r>
            <a:r>
              <a:rPr lang="en-US" altLang="ja-JP" dirty="0" smtClean="0"/>
              <a:t>Volunteer coaches</a:t>
            </a:r>
            <a:endParaRPr lang="en-US" altLang="ja-JP" dirty="0"/>
          </a:p>
          <a:p>
            <a:r>
              <a:rPr lang="en-US" altLang="ja-JP" dirty="0"/>
              <a:t>  * </a:t>
            </a:r>
            <a:r>
              <a:rPr lang="en-US" altLang="ja-JP" dirty="0" smtClean="0"/>
              <a:t>With regional, prefectural</a:t>
            </a:r>
            <a:r>
              <a:rPr lang="en-US" altLang="ja-JP" baseline="0" dirty="0" smtClean="0"/>
              <a:t> (which is like a </a:t>
            </a:r>
            <a:r>
              <a:rPr lang="en-US" altLang="ja-JP" dirty="0" smtClean="0"/>
              <a:t>state)</a:t>
            </a:r>
            <a:r>
              <a:rPr lang="en-US" altLang="ja-JP" baseline="0" dirty="0" smtClean="0"/>
              <a:t> and national</a:t>
            </a:r>
            <a:r>
              <a:rPr lang="en-US" altLang="ja-JP" dirty="0" smtClean="0"/>
              <a:t> tournaments</a:t>
            </a:r>
          </a:p>
          <a:p>
            <a:endParaRPr lang="en-US" altLang="ja-JP" dirty="0"/>
          </a:p>
          <a:p>
            <a:r>
              <a:rPr lang="en-US" altLang="ja-JP" dirty="0" smtClean="0"/>
              <a:t>We plan </a:t>
            </a:r>
            <a:r>
              <a:rPr lang="en-US" altLang="ja-JP" dirty="0"/>
              <a:t>to make such </a:t>
            </a:r>
            <a:r>
              <a:rPr lang="en-US" altLang="ja-JP" dirty="0" smtClean="0"/>
              <a:t>an organization.</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59</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Please visit NaCl in our</a:t>
            </a:r>
            <a:r>
              <a:rPr kumimoji="1" lang="en-US" altLang="ja-JP" baseline="0" dirty="0" smtClean="0"/>
              <a:t> idyllic provincial city, Matsue, if *you are interested*.</a:t>
            </a:r>
            <a:endParaRPr kumimoji="1" lang="ja-JP" altLang="en-US" dirty="0" smtClean="0"/>
          </a:p>
          <a:p>
            <a:endParaRPr lang="en-US" altLang="ja-JP" dirty="0"/>
          </a:p>
          <a:p>
            <a:r>
              <a:rPr lang="en-US" altLang="ja-JP" dirty="0"/>
              <a:t>Okay, So </a:t>
            </a:r>
            <a:r>
              <a:rPr lang="en-US" altLang="ja-JP" dirty="0" smtClean="0"/>
              <a:t>I’ll </a:t>
            </a:r>
            <a:r>
              <a:rPr lang="en-US" altLang="ja-JP" dirty="0"/>
              <a:t>return to the main topic</a:t>
            </a:r>
            <a:r>
              <a:rPr lang="en-US" altLang="ja-JP" dirty="0" smtClean="0"/>
              <a:t>.</a:t>
            </a:r>
            <a:endParaRPr lang="ja-JP" altLang="en-US" dirty="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a:t>
            </a:r>
            <a:r>
              <a:rPr lang="en-US" altLang="ja-JP" dirty="0"/>
              <a:t>is developing by myself. </a:t>
            </a:r>
            <a:endParaRPr lang="en-US" altLang="ja-JP" dirty="0" smtClean="0"/>
          </a:p>
          <a:p>
            <a:endParaRPr lang="en-US" altLang="ja-JP" dirty="0"/>
          </a:p>
          <a:p>
            <a:r>
              <a:rPr lang="en-US" altLang="ja-JP" dirty="0"/>
              <a:t>If you are </a:t>
            </a:r>
            <a:r>
              <a:rPr lang="en-US" altLang="ja-JP" dirty="0" smtClean="0"/>
              <a:t>interested,</a:t>
            </a:r>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&lt;press&gt;</a:t>
            </a:r>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&lt;when I don’t have more </a:t>
            </a:r>
            <a:r>
              <a:rPr lang="en-US" altLang="ja-JP" baseline="0" dirty="0" smtClean="0"/>
              <a:t>time</a:t>
            </a:r>
            <a:r>
              <a:rPr lang="en-US" altLang="ja-JP" dirty="0" smtClean="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you try to use Smalruby, and teach kids using it.</a:t>
            </a:r>
          </a:p>
          <a:p>
            <a:endParaRPr lang="en-US" altLang="ja-JP" dirty="0" smtClean="0"/>
          </a:p>
          <a:p>
            <a:r>
              <a:rPr lang="en-US" altLang="ja-JP" dirty="0" smtClean="0"/>
              <a:t>&lt;when I have more</a:t>
            </a:r>
            <a:r>
              <a:rPr lang="en-US" altLang="ja-JP" baseline="0" dirty="0" smtClean="0"/>
              <a:t> time</a:t>
            </a:r>
            <a:r>
              <a:rPr lang="en-US" altLang="ja-JP" dirty="0" smtClean="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Please implement some features then make a Pull Request.</a:t>
            </a:r>
          </a:p>
          <a:p>
            <a:endParaRPr lang="en-US" altLang="ja-JP" dirty="0" smtClean="0"/>
          </a:p>
          <a:p>
            <a:r>
              <a:rPr lang="en-US" altLang="ja-JP" dirty="0" smtClean="0"/>
              <a:t>So I will explain about </a:t>
            </a:r>
            <a:r>
              <a:rPr lang="en-US" altLang="ja-JP" baseline="0" dirty="0" smtClean="0"/>
              <a:t>Smalruby architecture and implementations.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60</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Visual programming editor function</a:t>
            </a:r>
            <a:r>
              <a:rPr lang="en-US" altLang="ja-JP" baseline="0" dirty="0" smtClean="0"/>
              <a:t> of </a:t>
            </a:r>
            <a:r>
              <a:rPr lang="en-US" altLang="ja-JP" dirty="0" smtClean="0"/>
              <a:t>Smalruby, </a:t>
            </a:r>
            <a:r>
              <a:rPr lang="en-US" altLang="ja-JP" dirty="0"/>
              <a:t>we have implemented as a Rails application</a:t>
            </a:r>
            <a:r>
              <a:rPr lang="en-US" altLang="ja-JP" dirty="0" smtClean="0"/>
              <a:t>.</a:t>
            </a:r>
          </a:p>
          <a:p>
            <a:endParaRPr lang="en-US" altLang="ja-JP" dirty="0"/>
          </a:p>
          <a:p>
            <a:r>
              <a:rPr lang="en-US" altLang="ja-JP" dirty="0"/>
              <a:t>The </a:t>
            </a:r>
            <a:r>
              <a:rPr lang="en-US" altLang="ja-JP" dirty="0" smtClean="0"/>
              <a:t>function, </a:t>
            </a:r>
            <a:r>
              <a:rPr lang="en-US" altLang="ja-JP" dirty="0"/>
              <a:t>you can create a program with a combination of instruction block, to generate </a:t>
            </a:r>
            <a:r>
              <a:rPr lang="en-US" altLang="ja-JP" dirty="0" smtClean="0"/>
              <a:t>Ruby code,</a:t>
            </a:r>
            <a:r>
              <a:rPr lang="en-US" altLang="ja-JP" baseline="0" dirty="0" smtClean="0"/>
              <a:t> </a:t>
            </a:r>
            <a:r>
              <a:rPr lang="en-US" altLang="ja-JP" dirty="0" smtClean="0"/>
              <a:t> we have </a:t>
            </a:r>
            <a:r>
              <a:rPr lang="en-US" altLang="ja-JP" dirty="0"/>
              <a:t>implemented </a:t>
            </a:r>
            <a:r>
              <a:rPr lang="en-US" altLang="ja-JP" dirty="0" smtClean="0"/>
              <a:t>using Blockly which is a JavaScript library</a:t>
            </a:r>
            <a:r>
              <a:rPr lang="en-US" altLang="ja-JP" baseline="0" dirty="0" smtClean="0"/>
              <a:t> and made by Google.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61</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Blockly </a:t>
            </a:r>
            <a:r>
              <a:rPr lang="en-US" altLang="ja-JP" dirty="0"/>
              <a:t>has </a:t>
            </a:r>
            <a:r>
              <a:rPr lang="en-US" altLang="ja-JP" dirty="0" smtClean="0"/>
              <a:t>developed </a:t>
            </a:r>
            <a:r>
              <a:rPr lang="en-US" altLang="ja-JP" dirty="0"/>
              <a:t>using the Google Closure </a:t>
            </a:r>
            <a:r>
              <a:rPr lang="en-US" altLang="ja-JP" dirty="0" smtClean="0"/>
              <a:t>library,</a:t>
            </a:r>
            <a:r>
              <a:rPr lang="en-US" altLang="ja-JP" baseline="0" dirty="0" smtClean="0"/>
              <a:t> so </a:t>
            </a:r>
            <a:r>
              <a:rPr lang="en-US" altLang="ja-JP" dirty="0" smtClean="0"/>
              <a:t>dependency and runtime code size is </a:t>
            </a:r>
            <a:r>
              <a:rPr lang="en-US" altLang="ja-JP" dirty="0"/>
              <a:t>small, </a:t>
            </a:r>
            <a:r>
              <a:rPr lang="en-US" altLang="ja-JP" dirty="0" smtClean="0"/>
              <a:t>the </a:t>
            </a:r>
            <a:r>
              <a:rPr lang="en-US" altLang="ja-JP" dirty="0"/>
              <a:t>installation is </a:t>
            </a:r>
            <a:r>
              <a:rPr lang="en-US" altLang="ja-JP" dirty="0" smtClean="0"/>
              <a:t>simple.</a:t>
            </a:r>
          </a:p>
          <a:p>
            <a:endParaRPr lang="en-US" altLang="ja-JP" dirty="0" smtClean="0"/>
          </a:p>
          <a:p>
            <a:r>
              <a:rPr lang="en-US" altLang="ja-JP" dirty="0" smtClean="0"/>
              <a:t>Blockly is very </a:t>
            </a:r>
            <a:r>
              <a:rPr lang="en-US" altLang="ja-JP" dirty="0"/>
              <a:t>easy to use and to develop a visual programming editor that runs </a:t>
            </a:r>
            <a:r>
              <a:rPr lang="en-US" altLang="ja-JP" dirty="0" smtClean="0"/>
              <a:t>on web </a:t>
            </a:r>
            <a:r>
              <a:rPr lang="en-US" altLang="ja-JP" dirty="0"/>
              <a:t>browser</a:t>
            </a:r>
            <a:r>
              <a:rPr lang="en-US" altLang="ja-JP"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62</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 program that is created using Smalruby are run with DXRuby</a:t>
            </a:r>
            <a:r>
              <a:rPr lang="en-US" altLang="ja-JP" baseline="0" dirty="0" smtClean="0"/>
              <a:t> on Windows.</a:t>
            </a:r>
          </a:p>
          <a:p>
            <a:endParaRPr lang="en-US" altLang="ja-JP" baseline="0" dirty="0" smtClean="0"/>
          </a:p>
          <a:p>
            <a:r>
              <a:rPr lang="en-US" altLang="ja-JP" baseline="0" dirty="0" smtClean="0"/>
              <a:t>DXRuby is a rubygem.  It provides functions that are 2D graphics, playback music and event handling to create </a:t>
            </a:r>
            <a:r>
              <a:rPr lang="en-US" altLang="ja-JP" baseline="0" dirty="0" err="1" smtClean="0"/>
              <a:t>2D</a:t>
            </a:r>
            <a:r>
              <a:rPr lang="en-US" altLang="ja-JP" baseline="0" dirty="0" smtClean="0"/>
              <a:t> game.</a:t>
            </a:r>
          </a:p>
          <a:p>
            <a:endParaRPr lang="en-US" altLang="ja-JP" baseline="0" dirty="0" smtClean="0"/>
          </a:p>
          <a:p>
            <a:r>
              <a:rPr lang="en-US" altLang="ja-JP" baseline="0" dirty="0" smtClean="0"/>
              <a:t>Don’t worry if you use Mac or Linux, you also can use Smalruby using dxruby_sdl and Ruby/SDL rubygems that provide DXRuby compatible API, instead of DXRuby.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63</a:t>
            </a:fld>
            <a:endParaRPr kumimoji="1" lang="ja-JP" altLang="en-US"/>
          </a:p>
        </p:txBody>
      </p:sp>
    </p:spTree>
    <p:extLst>
      <p:ext uri="{BB962C8B-B14F-4D97-AF65-F5344CB8AC3E}">
        <p14:creationId xmlns:p14="http://schemas.microsoft.com/office/powerpoint/2010/main" val="31414430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Smalruby is also</a:t>
            </a:r>
            <a:r>
              <a:rPr kumimoji="1" lang="en-US" altLang="ja-JP" baseline="0" dirty="0" smtClean="0"/>
              <a:t> able to control an Arduino based robot using Dino that is made by autinbv.</a:t>
            </a:r>
          </a:p>
          <a:p>
            <a:endParaRPr kumimoji="1" lang="en-US" altLang="ja-JP" baseline="0" dirty="0" smtClean="0"/>
          </a:p>
          <a:p>
            <a:r>
              <a:rPr kumimoji="1" lang="en-US" altLang="ja-JP" baseline="0" dirty="0" smtClean="0"/>
              <a:t>And, we provided a reference robot which is called Smalrubot, that:</a:t>
            </a:r>
          </a:p>
          <a:p>
            <a:endParaRPr kumimoji="1" lang="en-US" altLang="ja-JP" baseline="0" dirty="0" smtClean="0"/>
          </a:p>
          <a:p>
            <a:r>
              <a:rPr kumimoji="1" lang="en-US" altLang="ja-JP" baseline="0" dirty="0" smtClean="0"/>
              <a:t> * has two motor to drive its own, </a:t>
            </a:r>
          </a:p>
          <a:p>
            <a:r>
              <a:rPr kumimoji="1" lang="en-US" altLang="ja-JP" baseline="0" dirty="0" smtClean="0"/>
              <a:t> * two led,</a:t>
            </a:r>
          </a:p>
          <a:p>
            <a:r>
              <a:rPr kumimoji="1" lang="en-US" altLang="ja-JP" baseline="0" dirty="0" smtClean="0"/>
              <a:t> * and one Cds sensor.</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64</a:t>
            </a:fld>
            <a:endParaRPr kumimoji="1" lang="ja-JP" altLang="en-US"/>
          </a:p>
        </p:txBody>
      </p:sp>
    </p:spTree>
    <p:extLst>
      <p:ext uri="{BB962C8B-B14F-4D97-AF65-F5344CB8AC3E}">
        <p14:creationId xmlns:p14="http://schemas.microsoft.com/office/powerpoint/2010/main" val="39239193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Let's look at how to actually do to define the instruction </a:t>
            </a:r>
            <a:r>
              <a:rPr lang="en-US" altLang="ja-JP" dirty="0" smtClean="0"/>
              <a:t>block using Blockly. </a:t>
            </a:r>
            <a:endParaRPr lang="en-US" altLang="ja-JP" dirty="0"/>
          </a:p>
          <a:p>
            <a:endParaRPr lang="en-US" altLang="ja-JP" dirty="0"/>
          </a:p>
          <a:p>
            <a:r>
              <a:rPr lang="en-US" altLang="ja-JP" dirty="0"/>
              <a:t>This is the definition of the instruction block called "move 10 steps" the character that we showed you in the previous demo. </a:t>
            </a:r>
          </a:p>
          <a:p>
            <a:endParaRPr lang="en-US" altLang="ja-JP" dirty="0" smtClean="0"/>
          </a:p>
          <a:p>
            <a:r>
              <a:rPr lang="en-US" altLang="ja-JP" dirty="0" smtClean="0"/>
              <a:t>&lt;press&gt;</a:t>
            </a:r>
            <a:endParaRPr lang="en-US" altLang="ja-JP" dirty="0"/>
          </a:p>
          <a:p>
            <a:r>
              <a:rPr lang="en-US" altLang="ja-JP" dirty="0"/>
              <a:t>First, you </a:t>
            </a:r>
            <a:r>
              <a:rPr lang="en-US" altLang="ja-JP" dirty="0" smtClean="0"/>
              <a:t>name ‘</a:t>
            </a:r>
            <a:r>
              <a:rPr lang="en-US" altLang="ja-JP" dirty="0" err="1" smtClean="0"/>
              <a:t>motion_move</a:t>
            </a:r>
            <a:r>
              <a:rPr lang="en-US" altLang="ja-JP" dirty="0" smtClean="0"/>
              <a:t>’ to the instruction block</a:t>
            </a:r>
            <a:r>
              <a:rPr lang="en-US" altLang="ja-JP" baseline="0" dirty="0" smtClean="0"/>
              <a:t> then </a:t>
            </a:r>
            <a:r>
              <a:rPr lang="en-US" altLang="ja-JP" dirty="0" smtClean="0"/>
              <a:t>assign </a:t>
            </a:r>
            <a:r>
              <a:rPr lang="en-US" altLang="ja-JP" dirty="0"/>
              <a:t>an object </a:t>
            </a:r>
            <a:r>
              <a:rPr lang="en-US" altLang="ja-JP" dirty="0" smtClean="0"/>
              <a:t>to it. </a:t>
            </a:r>
            <a:endParaRPr lang="en-US" altLang="ja-JP" dirty="0"/>
          </a:p>
          <a:p>
            <a:endParaRPr lang="en-US" altLang="ja-JP" dirty="0" smtClean="0"/>
          </a:p>
          <a:p>
            <a:r>
              <a:rPr lang="en-US" altLang="ja-JP" dirty="0" smtClean="0"/>
              <a:t>&lt;press&gt;</a:t>
            </a:r>
          </a:p>
          <a:p>
            <a:r>
              <a:rPr lang="en-US" altLang="ja-JP" dirty="0" smtClean="0"/>
              <a:t>Next, you implement the initialization </a:t>
            </a:r>
            <a:r>
              <a:rPr lang="en-US" altLang="ja-JP" dirty="0"/>
              <a:t>process of the instruction block to </a:t>
            </a:r>
            <a:r>
              <a:rPr lang="en-US" altLang="ja-JP" dirty="0" err="1"/>
              <a:t>init</a:t>
            </a:r>
            <a:r>
              <a:rPr lang="en-US" altLang="ja-JP" dirty="0"/>
              <a:t> property of </a:t>
            </a:r>
            <a:r>
              <a:rPr lang="en-US" altLang="ja-JP" dirty="0" smtClean="0"/>
              <a:t>the </a:t>
            </a:r>
            <a:r>
              <a:rPr lang="en-US" altLang="ja-JP" dirty="0"/>
              <a:t>object. </a:t>
            </a:r>
          </a:p>
          <a:p>
            <a:endParaRPr lang="en-US" altLang="ja-JP" dirty="0"/>
          </a:p>
          <a:p>
            <a:r>
              <a:rPr lang="en-US" altLang="ja-JP" dirty="0" smtClean="0"/>
              <a:t>Here,</a:t>
            </a:r>
            <a:endParaRPr lang="en-US" altLang="ja-JP" dirty="0"/>
          </a:p>
          <a:p>
            <a:endParaRPr lang="en-US" altLang="ja-JP" dirty="0" smtClean="0"/>
          </a:p>
          <a:p>
            <a:r>
              <a:rPr lang="en-US" altLang="ja-JP" dirty="0" smtClean="0"/>
              <a:t>  &lt;press&gt;</a:t>
            </a:r>
            <a:endParaRPr lang="en-US" altLang="ja-JP" dirty="0"/>
          </a:p>
          <a:p>
            <a:r>
              <a:rPr lang="en-US" altLang="ja-JP" dirty="0"/>
              <a:t>  * (</a:t>
            </a:r>
            <a:r>
              <a:rPr lang="en-US" altLang="ja-JP" dirty="0" err="1"/>
              <a:t>SetColour</a:t>
            </a:r>
            <a:r>
              <a:rPr lang="en-US" altLang="ja-JP" dirty="0"/>
              <a:t>) </a:t>
            </a:r>
            <a:r>
              <a:rPr lang="en-US" altLang="ja-JP" dirty="0" smtClean="0"/>
              <a:t>Blue </a:t>
            </a:r>
          </a:p>
          <a:p>
            <a:endParaRPr lang="en-US" altLang="ja-JP" dirty="0" smtClean="0"/>
          </a:p>
          <a:p>
            <a:r>
              <a:rPr lang="en-US" altLang="ja-JP" dirty="0" smtClean="0"/>
              <a:t>  &lt;press&gt;</a:t>
            </a:r>
            <a:endParaRPr lang="en-US" altLang="ja-JP" dirty="0"/>
          </a:p>
          <a:p>
            <a:r>
              <a:rPr lang="en-US" altLang="ja-JP" dirty="0"/>
              <a:t>  * </a:t>
            </a:r>
            <a:r>
              <a:rPr lang="en-US" altLang="ja-JP" dirty="0" smtClean="0"/>
              <a:t>(</a:t>
            </a:r>
            <a:r>
              <a:rPr lang="en-US" altLang="ja-JP" dirty="0" err="1" smtClean="0"/>
              <a:t>interpolateMsg</a:t>
            </a:r>
            <a:r>
              <a:rPr lang="en-US" altLang="ja-JP" dirty="0" smtClean="0"/>
              <a:t>) The</a:t>
            </a:r>
            <a:r>
              <a:rPr lang="en-US" altLang="ja-JP" baseline="0" dirty="0" smtClean="0"/>
              <a:t> label is “move </a:t>
            </a:r>
            <a:r>
              <a:rPr lang="en-US" altLang="ja-JP" dirty="0" smtClean="0"/>
              <a:t>blah-blah-blah</a:t>
            </a:r>
            <a:r>
              <a:rPr lang="en-US" altLang="ja-JP" baseline="0" dirty="0" smtClean="0"/>
              <a:t> steps”, and t</a:t>
            </a:r>
            <a:r>
              <a:rPr lang="en-US" altLang="ja-JP" dirty="0" smtClean="0"/>
              <a:t>he </a:t>
            </a:r>
            <a:r>
              <a:rPr lang="en-US" altLang="ja-JP" dirty="0"/>
              <a:t>ability to set the instruction block that represents a </a:t>
            </a:r>
            <a:r>
              <a:rPr lang="en-US" altLang="ja-JP" dirty="0" smtClean="0"/>
              <a:t>number which name is STEP</a:t>
            </a:r>
          </a:p>
          <a:p>
            <a:endParaRPr lang="en-US" altLang="ja-JP" dirty="0" smtClean="0"/>
          </a:p>
          <a:p>
            <a:r>
              <a:rPr lang="en-US" altLang="ja-JP" dirty="0" smtClean="0"/>
              <a:t>  &lt;press&gt;</a:t>
            </a:r>
            <a:endParaRPr lang="en-US" altLang="ja-JP" dirty="0"/>
          </a:p>
          <a:p>
            <a:r>
              <a:rPr lang="en-US" altLang="ja-JP" dirty="0"/>
              <a:t>  * </a:t>
            </a:r>
            <a:r>
              <a:rPr lang="en-US" altLang="ja-JP" dirty="0" smtClean="0"/>
              <a:t>(</a:t>
            </a:r>
            <a:r>
              <a:rPr lang="en-US" altLang="ja-JP" dirty="0" err="1" smtClean="0"/>
              <a:t>setInputsInline</a:t>
            </a:r>
            <a:r>
              <a:rPr lang="en-US" altLang="ja-JP" dirty="0" smtClean="0"/>
              <a:t>) Display </a:t>
            </a:r>
            <a:r>
              <a:rPr lang="en-US" altLang="ja-JP" dirty="0"/>
              <a:t>on one horizontal </a:t>
            </a:r>
            <a:r>
              <a:rPr lang="en-US" altLang="ja-JP" dirty="0" smtClean="0"/>
              <a:t>row </a:t>
            </a:r>
          </a:p>
          <a:p>
            <a:endParaRPr lang="en-US" altLang="ja-JP" dirty="0" smtClean="0"/>
          </a:p>
          <a:p>
            <a:r>
              <a:rPr lang="en-US" altLang="ja-JP" dirty="0" smtClean="0"/>
              <a:t>  &lt;press&gt;</a:t>
            </a:r>
            <a:endParaRPr lang="en-US" altLang="ja-JP" dirty="0"/>
          </a:p>
          <a:p>
            <a:r>
              <a:rPr lang="en-US" altLang="ja-JP" dirty="0"/>
              <a:t>  * </a:t>
            </a:r>
            <a:r>
              <a:rPr lang="en-US" altLang="ja-JP" dirty="0" smtClean="0"/>
              <a:t>(</a:t>
            </a:r>
            <a:r>
              <a:rPr lang="en-US" altLang="ja-JP" dirty="0" err="1" smtClean="0"/>
              <a:t>setPreviousStatement</a:t>
            </a:r>
            <a:r>
              <a:rPr lang="en-US" altLang="ja-JP" dirty="0" smtClean="0"/>
              <a:t>) Connectable an other instruction block before</a:t>
            </a:r>
            <a:r>
              <a:rPr lang="en-US" altLang="ja-JP" baseline="0" dirty="0" smtClean="0"/>
              <a:t> this</a:t>
            </a:r>
          </a:p>
          <a:p>
            <a:endParaRPr lang="en-US" altLang="ja-JP" baseline="0" dirty="0" smtClean="0"/>
          </a:p>
          <a:p>
            <a:r>
              <a:rPr lang="en-US" altLang="ja-JP" baseline="0" dirty="0" smtClean="0"/>
              <a:t>  &lt;press&gt;</a:t>
            </a:r>
            <a:endParaRPr lang="en-US" altLang="ja-JP" dirty="0"/>
          </a:p>
          <a:p>
            <a:r>
              <a:rPr lang="en-US" altLang="ja-JP" dirty="0"/>
              <a:t>  * </a:t>
            </a:r>
            <a:r>
              <a:rPr lang="en-US" altLang="ja-JP" dirty="0" smtClean="0"/>
              <a:t>(</a:t>
            </a:r>
            <a:r>
              <a:rPr lang="en-US" altLang="ja-JP" dirty="0" err="1" smtClean="0"/>
              <a:t>setNextStatement</a:t>
            </a:r>
            <a:r>
              <a:rPr lang="en-US" altLang="ja-JP" dirty="0" smtClean="0"/>
              <a:t>) Connectable an other instruction block after</a:t>
            </a:r>
            <a:r>
              <a:rPr lang="en-US" altLang="ja-JP" baseline="0" dirty="0" smtClean="0"/>
              <a:t> this</a:t>
            </a:r>
            <a:endParaRPr lang="en-US" altLang="ja-JP" dirty="0"/>
          </a:p>
          <a:p>
            <a:endParaRPr lang="en-US" altLang="ja-JP" dirty="0" smtClean="0"/>
          </a:p>
          <a:p>
            <a:r>
              <a:rPr lang="en-US" altLang="ja-JP" dirty="0" smtClean="0"/>
              <a:t>&lt;press&gt;</a:t>
            </a:r>
            <a:endParaRPr lang="en-US" altLang="ja-JP" dirty="0"/>
          </a:p>
          <a:p>
            <a:r>
              <a:rPr lang="en-US" altLang="ja-JP" dirty="0" smtClean="0"/>
              <a:t>We have specified the above. </a:t>
            </a:r>
            <a:endParaRPr lang="en-US" altLang="ja-JP" dirty="0"/>
          </a:p>
          <a:p>
            <a:endParaRPr lang="en-US" altLang="ja-JP" dirty="0"/>
          </a:p>
          <a:p>
            <a:r>
              <a:rPr lang="en-US" altLang="ja-JP" dirty="0" smtClean="0"/>
              <a:t>With just of this, you </a:t>
            </a:r>
            <a:r>
              <a:rPr lang="en-US" altLang="ja-JP" dirty="0"/>
              <a:t>can define the instruction block</a:t>
            </a:r>
            <a:r>
              <a:rPr lang="en-US" altLang="ja-JP"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65</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In order to generate the Ruby code from the instruction </a:t>
            </a:r>
            <a:r>
              <a:rPr lang="en-US" altLang="ja-JP" dirty="0" smtClean="0"/>
              <a:t>block,</a:t>
            </a:r>
          </a:p>
          <a:p>
            <a:endParaRPr lang="en-US" altLang="ja-JP" dirty="0" smtClean="0"/>
          </a:p>
          <a:p>
            <a:r>
              <a:rPr lang="en-US" altLang="ja-JP" dirty="0" smtClean="0"/>
              <a:t>&lt;press&gt;</a:t>
            </a:r>
          </a:p>
          <a:p>
            <a:r>
              <a:rPr lang="en-US" altLang="ja-JP" dirty="0" smtClean="0"/>
              <a:t>you </a:t>
            </a:r>
            <a:r>
              <a:rPr lang="en-US" altLang="ja-JP" dirty="0"/>
              <a:t>can define a method that returns a </a:t>
            </a:r>
            <a:r>
              <a:rPr lang="en-US" altLang="ja-JP" dirty="0" smtClean="0"/>
              <a:t>string which is representing the code of Ruby, and that </a:t>
            </a:r>
            <a:r>
              <a:rPr lang="en-US" altLang="ja-JP" dirty="0"/>
              <a:t>takes an instance of the instruction block </a:t>
            </a:r>
            <a:r>
              <a:rPr lang="en-US" altLang="ja-JP" dirty="0" smtClean="0"/>
              <a:t>which you defined.</a:t>
            </a:r>
          </a:p>
          <a:p>
            <a:endParaRPr lang="en-US" altLang="ja-JP" dirty="0"/>
          </a:p>
          <a:p>
            <a:r>
              <a:rPr lang="en-US" altLang="ja-JP" dirty="0"/>
              <a:t>Here, </a:t>
            </a:r>
          </a:p>
          <a:p>
            <a:endParaRPr lang="en-US" altLang="ja-JP" dirty="0" smtClean="0"/>
          </a:p>
          <a:p>
            <a:r>
              <a:rPr lang="en-US" altLang="ja-JP" baseline="0" dirty="0" smtClean="0"/>
              <a:t>  &lt;press&gt;</a:t>
            </a:r>
            <a:endParaRPr lang="en-US" altLang="ja-JP" dirty="0"/>
          </a:p>
          <a:p>
            <a:r>
              <a:rPr lang="en-US" altLang="ja-JP" dirty="0"/>
              <a:t>  * </a:t>
            </a:r>
            <a:r>
              <a:rPr lang="en-US" altLang="ja-JP" dirty="0" smtClean="0"/>
              <a:t>get </a:t>
            </a:r>
            <a:r>
              <a:rPr lang="en-US" altLang="ja-JP" dirty="0"/>
              <a:t>the value of the instruction block that you specified in STEP, </a:t>
            </a:r>
            <a:endParaRPr lang="en-US" altLang="ja-JP" dirty="0" smtClean="0"/>
          </a:p>
          <a:p>
            <a:endParaRPr lang="en-US" altLang="ja-JP" dirty="0" smtClean="0"/>
          </a:p>
          <a:p>
            <a:r>
              <a:rPr lang="en-US" altLang="ja-JP" dirty="0" smtClean="0"/>
              <a:t>  &lt;press&gt;</a:t>
            </a:r>
            <a:endParaRPr lang="en-US" altLang="ja-JP" dirty="0"/>
          </a:p>
          <a:p>
            <a:r>
              <a:rPr lang="en-US" altLang="ja-JP" dirty="0"/>
              <a:t>  * </a:t>
            </a:r>
            <a:r>
              <a:rPr lang="en-US" altLang="ja-JP" dirty="0" smtClean="0"/>
              <a:t>make </a:t>
            </a:r>
            <a:r>
              <a:rPr lang="en-US" altLang="ja-JP" dirty="0"/>
              <a:t>the string </a:t>
            </a:r>
            <a:r>
              <a:rPr lang="en-US" altLang="ja-JP" dirty="0" smtClean="0"/>
              <a:t>“move(its </a:t>
            </a:r>
            <a:r>
              <a:rPr lang="en-US" altLang="ja-JP" dirty="0"/>
              <a:t>value</a:t>
            </a:r>
            <a:r>
              <a:rPr lang="en-US" altLang="ja-JP" dirty="0" smtClean="0"/>
              <a:t>)”,</a:t>
            </a:r>
            <a:r>
              <a:rPr lang="en-US" altLang="ja-JP" baseline="0" dirty="0" smtClean="0"/>
              <a:t> and</a:t>
            </a:r>
            <a:r>
              <a:rPr lang="en-US" altLang="ja-JP" dirty="0" smtClean="0"/>
              <a:t> </a:t>
            </a:r>
            <a:r>
              <a:rPr lang="en-US" altLang="ja-JP" dirty="0"/>
              <a:t>return it</a:t>
            </a:r>
            <a:r>
              <a:rPr lang="en-US" altLang="ja-JP" dirty="0" smtClean="0"/>
              <a:t>.</a:t>
            </a:r>
            <a:endParaRPr lang="en-US" altLang="ja-JP" dirty="0"/>
          </a:p>
          <a:p>
            <a:endParaRPr lang="en-US" altLang="ja-JP" dirty="0" smtClean="0"/>
          </a:p>
          <a:p>
            <a:r>
              <a:rPr lang="en-US" altLang="ja-JP" dirty="0" smtClean="0"/>
              <a:t>&lt;press&gt;</a:t>
            </a:r>
            <a:endParaRPr lang="en-US" altLang="ja-JP" dirty="0"/>
          </a:p>
          <a:p>
            <a:r>
              <a:rPr lang="en-US" altLang="ja-JP" dirty="0" smtClean="0"/>
              <a:t>The good news, to put </a:t>
            </a:r>
            <a:r>
              <a:rPr lang="en-US" altLang="ja-JP" dirty="0"/>
              <a:t>parentheses around by operator precedence and adjustment of indentation, framework </a:t>
            </a:r>
            <a:r>
              <a:rPr lang="en-US" altLang="ja-JP" dirty="0" smtClean="0"/>
              <a:t>of Blockly </a:t>
            </a:r>
            <a:r>
              <a:rPr lang="en-US" altLang="ja-JP" dirty="0"/>
              <a:t>will do. </a:t>
            </a:r>
          </a:p>
          <a:p>
            <a:endParaRPr lang="en-US" altLang="ja-JP" dirty="0"/>
          </a:p>
          <a:p>
            <a:r>
              <a:rPr lang="en-US" altLang="ja-JP" dirty="0" smtClean="0"/>
              <a:t>In</a:t>
            </a:r>
            <a:r>
              <a:rPr lang="en-US" altLang="ja-JP" baseline="0" dirty="0" smtClean="0"/>
              <a:t> Smalruby, </a:t>
            </a:r>
            <a:r>
              <a:rPr lang="en-US" altLang="ja-JP" dirty="0" smtClean="0"/>
              <a:t>The definition of the instruction block, and has realized the code generation of Ruby from the instruction block, are implemented</a:t>
            </a:r>
            <a:r>
              <a:rPr lang="en-US" altLang="ja-JP" baseline="0" dirty="0" smtClean="0"/>
              <a:t> using</a:t>
            </a:r>
            <a:r>
              <a:rPr lang="en-US" altLang="ja-JP" dirty="0" smtClean="0"/>
              <a:t> </a:t>
            </a:r>
            <a:r>
              <a:rPr lang="en-US" altLang="ja-JP" dirty="0"/>
              <a:t>the framework of </a:t>
            </a:r>
            <a:r>
              <a:rPr lang="en-US" altLang="ja-JP" dirty="0" smtClean="0"/>
              <a:t>Blockly.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66</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Blockly does</a:t>
            </a:r>
            <a:r>
              <a:rPr lang="en-US" altLang="ja-JP" baseline="0" dirty="0" smtClean="0"/>
              <a:t>n’t provide </a:t>
            </a:r>
            <a:r>
              <a:rPr lang="en-US" altLang="ja-JP" dirty="0" smtClean="0"/>
              <a:t>converting from the</a:t>
            </a:r>
            <a:r>
              <a:rPr lang="en-US" altLang="ja-JP" baseline="0" dirty="0" smtClean="0"/>
              <a:t> Ruby </a:t>
            </a:r>
            <a:r>
              <a:rPr lang="en-US" altLang="ja-JP" dirty="0" smtClean="0"/>
              <a:t>code to the </a:t>
            </a:r>
            <a:r>
              <a:rPr lang="en-US" altLang="ja-JP" dirty="0"/>
              <a:t>instruction </a:t>
            </a:r>
            <a:r>
              <a:rPr lang="en-US" altLang="ja-JP" dirty="0" smtClean="0"/>
              <a:t>block, so we needed </a:t>
            </a:r>
            <a:r>
              <a:rPr lang="en-US" altLang="ja-JP" dirty="0"/>
              <a:t>to </a:t>
            </a:r>
            <a:r>
              <a:rPr lang="en-US" altLang="ja-JP" dirty="0" smtClean="0"/>
              <a:t>implement it by myself.</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67</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effectLst/>
                <a:latin typeface="+mn-lt"/>
                <a:ea typeface="+mn-ea"/>
                <a:cs typeface="+mn-cs"/>
              </a:rPr>
              <a:t>Finally it is the turn of Ruby.</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In</a:t>
            </a:r>
            <a:r>
              <a:rPr kumimoji="1" lang="en-US" altLang="ja-JP" sz="1200" kern="1200" baseline="0" dirty="0" smtClean="0">
                <a:solidFill>
                  <a:schemeClr val="tx1"/>
                </a:solidFill>
                <a:effectLst/>
                <a:latin typeface="+mn-lt"/>
                <a:ea typeface="+mn-ea"/>
                <a:cs typeface="+mn-cs"/>
              </a:rPr>
              <a:t> Smalruby:</a:t>
            </a:r>
            <a:endParaRPr lang="en-US" altLang="ja-JP" dirty="0"/>
          </a:p>
          <a:p>
            <a:endParaRPr lang="en-US" altLang="ja-JP" dirty="0" smtClean="0"/>
          </a:p>
          <a:p>
            <a:r>
              <a:rPr lang="en-US" altLang="ja-JP" dirty="0" smtClean="0"/>
              <a:t>  &lt;press&gt;</a:t>
            </a:r>
            <a:endParaRPr lang="en-US" altLang="ja-JP" dirty="0"/>
          </a:p>
          <a:p>
            <a:r>
              <a:rPr lang="en-US" altLang="ja-JP" dirty="0"/>
              <a:t>  * </a:t>
            </a:r>
            <a:r>
              <a:rPr lang="en-US" altLang="ja-JP" dirty="0" smtClean="0"/>
              <a:t>Send the source code of Ruby </a:t>
            </a:r>
            <a:r>
              <a:rPr lang="en-US" altLang="ja-JP" dirty="0"/>
              <a:t>to </a:t>
            </a:r>
            <a:r>
              <a:rPr lang="en-US" altLang="ja-JP" dirty="0" smtClean="0"/>
              <a:t>Rails application</a:t>
            </a:r>
          </a:p>
          <a:p>
            <a:endParaRPr lang="en-US" altLang="ja-JP" dirty="0" smtClean="0"/>
          </a:p>
          <a:p>
            <a:r>
              <a:rPr lang="en-US" altLang="ja-JP" dirty="0" smtClean="0"/>
              <a:t>  &lt;press&gt;</a:t>
            </a:r>
            <a:endParaRPr lang="en-US" altLang="ja-JP" dirty="0"/>
          </a:p>
          <a:p>
            <a:r>
              <a:rPr lang="en-US" altLang="ja-JP" dirty="0"/>
              <a:t>  * </a:t>
            </a:r>
            <a:r>
              <a:rPr lang="en-US" altLang="ja-JP" dirty="0" smtClean="0"/>
              <a:t>Analyzes it </a:t>
            </a:r>
            <a:endParaRPr lang="en-US" altLang="ja-JP" dirty="0"/>
          </a:p>
          <a:p>
            <a:r>
              <a:rPr lang="en-US" altLang="ja-JP" dirty="0"/>
              <a:t>  * </a:t>
            </a:r>
            <a:r>
              <a:rPr lang="en-US" altLang="ja-JP" dirty="0" smtClean="0"/>
              <a:t>Converts </a:t>
            </a:r>
            <a:r>
              <a:rPr lang="en-US" altLang="ja-JP" dirty="0"/>
              <a:t>to XML of expressing the instruction </a:t>
            </a:r>
            <a:r>
              <a:rPr lang="en-US" altLang="ja-JP" dirty="0" smtClean="0"/>
              <a:t>blocks</a:t>
            </a:r>
          </a:p>
          <a:p>
            <a:endParaRPr lang="en-US" altLang="ja-JP" dirty="0" smtClean="0"/>
          </a:p>
          <a:p>
            <a:r>
              <a:rPr lang="en-US" altLang="ja-JP" dirty="0" smtClean="0"/>
              <a:t>  &lt;press&gt;</a:t>
            </a:r>
            <a:endParaRPr lang="en-US" altLang="ja-JP" dirty="0"/>
          </a:p>
          <a:p>
            <a:r>
              <a:rPr lang="en-US" altLang="ja-JP" dirty="0"/>
              <a:t>  * </a:t>
            </a:r>
            <a:r>
              <a:rPr lang="en-US" altLang="ja-JP" dirty="0" smtClean="0"/>
              <a:t>Returns the XML to </a:t>
            </a:r>
            <a:r>
              <a:rPr lang="en-US" altLang="ja-JP" dirty="0"/>
              <a:t>the </a:t>
            </a:r>
            <a:r>
              <a:rPr lang="en-US" altLang="ja-JP" dirty="0" smtClean="0"/>
              <a:t>browser</a:t>
            </a:r>
            <a:endParaRPr lang="en-US" altLang="ja-JP" dirty="0"/>
          </a:p>
          <a:p>
            <a:r>
              <a:rPr lang="en-US" altLang="ja-JP" dirty="0"/>
              <a:t>  * </a:t>
            </a:r>
            <a:r>
              <a:rPr lang="en-US" altLang="ja-JP" dirty="0" smtClean="0"/>
              <a:t>Reads</a:t>
            </a:r>
            <a:r>
              <a:rPr lang="en-US" altLang="ja-JP" baseline="0" dirty="0" smtClean="0"/>
              <a:t> the XML then d</a:t>
            </a:r>
            <a:r>
              <a:rPr lang="en-US" altLang="ja-JP" dirty="0" smtClean="0"/>
              <a:t>isplays as instruction blocks </a:t>
            </a:r>
            <a:endParaRPr lang="en-US" altLang="ja-JP" dirty="0"/>
          </a:p>
          <a:p>
            <a:endParaRPr lang="en-US" altLang="ja-JP" dirty="0"/>
          </a:p>
          <a:p>
            <a:r>
              <a:rPr kumimoji="1" lang="en-US" altLang="ja-JP" sz="1200" kern="1200" dirty="0" smtClean="0">
                <a:solidFill>
                  <a:schemeClr val="tx1"/>
                </a:solidFill>
                <a:effectLst/>
                <a:latin typeface="+mn-lt"/>
                <a:ea typeface="+mn-ea"/>
                <a:cs typeface="+mn-cs"/>
              </a:rPr>
              <a:t>We have implemented the conversion from the Ruby code to the instruction block in this way.</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68</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This is a “Move (x) steps” instruction block.</a:t>
            </a:r>
          </a:p>
          <a:p>
            <a:pPr rtl="0"/>
            <a:endParaRPr lang="en-US" altLang="ja-JP" b="0" dirty="0" smtClean="0">
              <a:effectLst/>
            </a:endParaRPr>
          </a:p>
          <a:p>
            <a:endParaRPr kumimoji="1" lang="en-US" altLang="ja-JP" sz="1800" b="0" i="0" u="none" strike="noStrike" kern="1200" dirty="0" smtClean="0">
              <a:solidFill>
                <a:schemeClr val="tx1"/>
              </a:solidFill>
              <a:effectLst/>
              <a:latin typeface="+mn-lt"/>
              <a:ea typeface="+mn-ea"/>
              <a:cs typeface="+mn-cs"/>
            </a:endParaRPr>
          </a:p>
          <a:p>
            <a:r>
              <a:rPr lang="en-US" altLang="ja-JP"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dirty="0" smtClean="0">
                <a:solidFill>
                  <a:schemeClr val="tx1"/>
                </a:solidFill>
                <a:effectLst/>
                <a:latin typeface="+mn-lt"/>
                <a:ea typeface="+mn-ea"/>
                <a:cs typeface="+mn-cs"/>
              </a:rPr>
              <a:t>Here on the first argument of the </a:t>
            </a:r>
            <a:r>
              <a:rPr kumimoji="1" lang="en-US" altLang="ja-JP" sz="1800" b="0" i="0" u="none" strike="noStrike" kern="1200" dirty="0" err="1" smtClean="0">
                <a:solidFill>
                  <a:schemeClr val="tx1"/>
                </a:solidFill>
                <a:effectLst/>
                <a:latin typeface="+mn-lt"/>
                <a:ea typeface="+mn-ea"/>
                <a:cs typeface="+mn-cs"/>
              </a:rPr>
              <a:t>blocknize</a:t>
            </a:r>
            <a:r>
              <a:rPr kumimoji="1" lang="en-US" altLang="ja-JP" sz="1800" b="0" i="0" u="none" strike="noStrike" kern="1200" dirty="0" smtClean="0">
                <a:solidFill>
                  <a:schemeClr val="tx1"/>
                </a:solidFill>
                <a:effectLst/>
                <a:latin typeface="+mn-lt"/>
                <a:ea typeface="+mn-ea"/>
                <a:cs typeface="+mn-cs"/>
              </a:rPr>
              <a:t> class method, we can specify a Regular Expression that will match  a part of target Ruby code. Like Move and 10.</a:t>
            </a:r>
          </a:p>
          <a:p>
            <a:endParaRPr lang="en-US" altLang="ja-JP" dirty="0" smtClean="0"/>
          </a:p>
          <a:p>
            <a:r>
              <a:rPr lang="en-US" altLang="ja-JP" dirty="0" smtClean="0"/>
              <a:t>&lt;press&gt;</a:t>
            </a:r>
          </a:p>
          <a:p>
            <a:pPr rtl="0"/>
            <a:r>
              <a:rPr kumimoji="1" lang="en-US" altLang="ja-JP" sz="1800" b="0" i="0" u="none" strike="noStrike" kern="1200" dirty="0" smtClean="0">
                <a:solidFill>
                  <a:schemeClr val="tx1"/>
                </a:solidFill>
                <a:effectLst/>
                <a:latin typeface="+mn-lt"/>
                <a:ea typeface="+mn-ea"/>
                <a:cs typeface="+mn-cs"/>
              </a:rPr>
              <a:t>Also, in the </a:t>
            </a:r>
            <a:r>
              <a:rPr kumimoji="1" lang="en-US" altLang="ja-JP" sz="1800" b="0" i="0" u="none" strike="noStrike" kern="1200" dirty="0" err="1" smtClean="0">
                <a:solidFill>
                  <a:schemeClr val="tx1"/>
                </a:solidFill>
                <a:effectLst/>
                <a:latin typeface="+mn-lt"/>
                <a:ea typeface="+mn-ea"/>
                <a:cs typeface="+mn-cs"/>
              </a:rPr>
              <a:t>process_match_data</a:t>
            </a:r>
            <a:r>
              <a:rPr kumimoji="1" lang="en-US" altLang="ja-JP" sz="1800" b="0" i="0" u="none" strike="noStrike" kern="1200" dirty="0" smtClean="0">
                <a:solidFill>
                  <a:schemeClr val="tx1"/>
                </a:solidFill>
                <a:effectLst/>
                <a:latin typeface="+mn-lt"/>
                <a:ea typeface="+mn-ea"/>
                <a:cs typeface="+mn-cs"/>
              </a:rPr>
              <a:t> class method, the previous information is passed as the argument “md”, and a current parsing context is passed to the second argument.  The context includes the current receiver which is usually a character, the current Ruby’s block and the current XML tree that are generated in this process.</a:t>
            </a:r>
          </a:p>
          <a:p>
            <a:pPr rtl="0"/>
            <a:endParaRPr lang="en-US" altLang="ja-JP" b="0" dirty="0" smtClean="0">
              <a:effectLst/>
            </a:endParaRPr>
          </a:p>
          <a:p>
            <a:r>
              <a:rPr kumimoji="1" lang="en-US" altLang="ja-JP" sz="1800" b="0" i="0" u="none" strike="noStrike" kern="1200" dirty="0" smtClean="0">
                <a:solidFill>
                  <a:schemeClr val="tx1"/>
                </a:solidFill>
                <a:effectLst/>
                <a:latin typeface="+mn-lt"/>
                <a:ea typeface="+mn-ea"/>
                <a:cs typeface="+mn-cs"/>
              </a:rPr>
              <a:t>Using “md”, this class method will transform the Ruby code into XML. Then, it will store it in the “context”. Like in this case, transforming into a Move(10) block.</a:t>
            </a:r>
          </a:p>
          <a:p>
            <a:endParaRPr lang="en-US" altLang="ja-JP" dirty="0" smtClean="0"/>
          </a:p>
          <a:p>
            <a:r>
              <a:rPr lang="en-US" altLang="ja-JP" dirty="0" smtClean="0"/>
              <a:t>&lt;press&gt;</a:t>
            </a:r>
          </a:p>
          <a:p>
            <a:r>
              <a:rPr kumimoji="1" lang="en-US" altLang="ja-JP" sz="1800" b="0" i="0" u="none" strike="noStrike" kern="1200" dirty="0" smtClean="0">
                <a:solidFill>
                  <a:schemeClr val="tx1"/>
                </a:solidFill>
                <a:effectLst/>
                <a:latin typeface="+mn-lt"/>
                <a:ea typeface="+mn-ea"/>
                <a:cs typeface="+mn-cs"/>
              </a:rPr>
              <a:t>Here the matched Ruby code is parsed the using the Regular Expression above.</a:t>
            </a:r>
          </a:p>
          <a:p>
            <a:endParaRPr lang="en-US" altLang="ja-JP" dirty="0" smtClean="0"/>
          </a:p>
          <a:p>
            <a:r>
              <a:rPr lang="en-US" altLang="ja-JP" dirty="0" smtClean="0"/>
              <a:t>&lt;press&gt;</a:t>
            </a:r>
          </a:p>
          <a:p>
            <a:r>
              <a:rPr kumimoji="1" lang="en-US" altLang="ja-JP" sz="1800" b="0" i="0" u="none" strike="noStrike" kern="1200" dirty="0" smtClean="0">
                <a:solidFill>
                  <a:schemeClr val="tx1"/>
                </a:solidFill>
                <a:effectLst/>
                <a:latin typeface="+mn-lt"/>
                <a:ea typeface="+mn-ea"/>
                <a:cs typeface="+mn-cs"/>
              </a:rPr>
              <a:t>Here in the </a:t>
            </a:r>
            <a:r>
              <a:rPr kumimoji="1" lang="en-US" altLang="ja-JP" sz="1800" b="0" i="0" u="none" strike="noStrike" kern="1200" dirty="0" err="1" smtClean="0">
                <a:solidFill>
                  <a:schemeClr val="tx1"/>
                </a:solidFill>
                <a:effectLst/>
                <a:latin typeface="+mn-lt"/>
                <a:ea typeface="+mn-ea"/>
                <a:cs typeface="+mn-cs"/>
              </a:rPr>
              <a:t>add_character_method_call_block</a:t>
            </a:r>
            <a:r>
              <a:rPr kumimoji="1" lang="en-US" altLang="ja-JP" sz="1800" b="0" i="0" u="none" strike="noStrike" kern="1200" dirty="0" smtClean="0">
                <a:solidFill>
                  <a:schemeClr val="tx1"/>
                </a:solidFill>
                <a:effectLst/>
                <a:latin typeface="+mn-lt"/>
                <a:ea typeface="+mn-ea"/>
                <a:cs typeface="+mn-cs"/>
              </a:rPr>
              <a:t> class method, it transforms the parsed information into XML, then it stores in the context.</a:t>
            </a:r>
          </a:p>
          <a:p>
            <a:endParaRPr lang="en-US" altLang="ja-JP" dirty="0" smtClean="0"/>
          </a:p>
          <a:p>
            <a:r>
              <a:rPr lang="en-US" altLang="ja-JP" dirty="0" smtClean="0"/>
              <a:t>&lt;press&gt;</a:t>
            </a:r>
          </a:p>
          <a:p>
            <a:r>
              <a:rPr kumimoji="1" lang="en-US" altLang="ja-JP" sz="1800" b="0" i="0" u="none" strike="noStrike" kern="1200" dirty="0" smtClean="0">
                <a:solidFill>
                  <a:schemeClr val="tx1"/>
                </a:solidFill>
                <a:effectLst/>
                <a:latin typeface="+mn-lt"/>
                <a:ea typeface="+mn-ea"/>
                <a:cs typeface="+mn-cs"/>
              </a:rPr>
              <a:t>Using this method, we are able to define a class corresponding to each instruction blocks and Ruby syntax.  Allowing you to convert instructional blocks from the source code of Ruby.</a:t>
            </a: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r>
              <a:rPr kumimoji="1" lang="en-US" altLang="ja-JP" sz="1800" b="0" i="0" u="none" strike="noStrike" kern="1200" dirty="0" smtClean="0">
                <a:solidFill>
                  <a:schemeClr val="tx1"/>
                </a:solidFill>
                <a:effectLst/>
                <a:latin typeface="+mn-lt"/>
                <a:ea typeface="+mn-ea"/>
                <a:cs typeface="+mn-cs"/>
              </a:rPr>
              <a:t>The process is pretty simple, but there is still a lot of room to make everything better.  So for anyone that is interested and wish to give us a hand, you are more than welcome to join!</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69</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Six (6) years ago,</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Conclusion,</a:t>
            </a:r>
            <a:r>
              <a:rPr lang="en-US" altLang="ja-JP" baseline="0" dirty="0" smtClean="0"/>
              <a:t> i</a:t>
            </a:r>
            <a:r>
              <a:rPr lang="en-US" altLang="ja-JP" dirty="0" smtClean="0"/>
              <a:t>n </a:t>
            </a:r>
            <a:r>
              <a:rPr lang="en-US" altLang="ja-JP" dirty="0"/>
              <a:t>this presentation, </a:t>
            </a:r>
          </a:p>
          <a:p>
            <a:endParaRPr lang="en-US" altLang="ja-JP" dirty="0" smtClean="0"/>
          </a:p>
          <a:p>
            <a:r>
              <a:rPr lang="en-US" altLang="ja-JP" dirty="0" smtClean="0"/>
              <a:t>  &lt;press&gt;</a:t>
            </a:r>
            <a:endParaRPr lang="en-US" altLang="ja-JP" dirty="0"/>
          </a:p>
          <a:p>
            <a:r>
              <a:rPr lang="en-US" altLang="ja-JP" dirty="0"/>
              <a:t>  * </a:t>
            </a:r>
            <a:r>
              <a:rPr lang="en-US" altLang="ja-JP" dirty="0" smtClean="0"/>
              <a:t>I started to</a:t>
            </a:r>
            <a:r>
              <a:rPr lang="en-US" altLang="ja-JP" baseline="0" dirty="0" smtClean="0"/>
              <a:t> teach junior high school students Ruby. </a:t>
            </a:r>
            <a:r>
              <a:rPr lang="en-US" altLang="ja-JP" dirty="0" smtClean="0"/>
              <a:t>My motivation</a:t>
            </a:r>
            <a:r>
              <a:rPr lang="en-US" altLang="ja-JP" baseline="0" dirty="0" smtClean="0"/>
              <a:t>s were Ruby City MATSUE Project and to teach my son Ruby.</a:t>
            </a:r>
            <a:r>
              <a:rPr lang="en-US" altLang="ja-JP" dirty="0" smtClean="0"/>
              <a:t> </a:t>
            </a:r>
            <a:endParaRPr lang="en-US" altLang="ja-JP" dirty="0"/>
          </a:p>
          <a:p>
            <a:endParaRPr lang="en-US" altLang="ja-JP" dirty="0" smtClean="0"/>
          </a:p>
          <a:p>
            <a:r>
              <a:rPr lang="en-US" altLang="ja-JP" dirty="0" smtClean="0"/>
              <a:t>  &lt;press&gt;</a:t>
            </a:r>
          </a:p>
          <a:p>
            <a:r>
              <a:rPr lang="en-US" altLang="ja-JP" dirty="0"/>
              <a:t>  * </a:t>
            </a:r>
            <a:r>
              <a:rPr lang="en-US" altLang="ja-JP" dirty="0" smtClean="0"/>
              <a:t>I</a:t>
            </a:r>
            <a:r>
              <a:rPr lang="en-US" altLang="ja-JP" baseline="0" dirty="0" smtClean="0"/>
              <a:t> have created </a:t>
            </a:r>
            <a:r>
              <a:rPr lang="en-US" altLang="ja-JP" dirty="0" smtClean="0"/>
              <a:t>Smalruby which is designed for over 8 years old</a:t>
            </a:r>
            <a:r>
              <a:rPr lang="en-US" altLang="ja-JP" baseline="0" dirty="0" smtClean="0"/>
              <a:t> and like Scratch.</a:t>
            </a:r>
            <a:endParaRPr lang="en-US" altLang="ja-JP" dirty="0" smtClean="0"/>
          </a:p>
          <a:p>
            <a:endParaRPr lang="en-US" altLang="ja-JP" dirty="0" smtClean="0"/>
          </a:p>
          <a:p>
            <a:r>
              <a:rPr lang="en-US" altLang="ja-JP" dirty="0" smtClean="0"/>
              <a:t>  &lt;press&gt;</a:t>
            </a:r>
          </a:p>
          <a:p>
            <a:r>
              <a:rPr lang="en-US" altLang="ja-JP" dirty="0"/>
              <a:t>  * </a:t>
            </a:r>
            <a:r>
              <a:rPr lang="en-US" altLang="ja-JP" dirty="0" smtClean="0"/>
              <a:t>I started the</a:t>
            </a:r>
            <a:r>
              <a:rPr lang="en-US" altLang="ja-JP" baseline="0" dirty="0" smtClean="0"/>
              <a:t> </a:t>
            </a:r>
            <a:r>
              <a:rPr lang="en-US" altLang="ja-JP" dirty="0" smtClean="0"/>
              <a:t>Ruby Programming</a:t>
            </a:r>
            <a:r>
              <a:rPr lang="en-US" altLang="ja-JP" baseline="0" dirty="0" smtClean="0"/>
              <a:t> Shounendan which is a learning Ruby organization for boys &amp; girls.</a:t>
            </a:r>
            <a:endParaRPr lang="en-US" altLang="ja-JP" dirty="0"/>
          </a:p>
          <a:p>
            <a:endParaRPr lang="en-US" altLang="ja-JP" dirty="0"/>
          </a:p>
          <a:p>
            <a:r>
              <a:rPr lang="en-US" altLang="ja-JP" dirty="0"/>
              <a:t>I explained</a:t>
            </a:r>
            <a:r>
              <a:rPr lang="en-US" altLang="ja-JP" dirty="0" smtClean="0"/>
              <a:t>.</a:t>
            </a:r>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70</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 believe that people should focus on creating tools to help everyone.</a:t>
            </a:r>
            <a:endParaRPr lang="en-US" altLang="ja-JP" b="0" dirty="0" smtClean="0">
              <a:effectLst/>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71</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Constantly facing problems and looking for the answer that will solve them, is a very important aspect of our jobs.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72</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 sympathize with everyone here and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73</a:t>
            </a:fld>
            <a:endParaRPr kumimoji="1" lang="ja-JP" altLang="en-US"/>
          </a:p>
        </p:txBody>
      </p:sp>
    </p:spTree>
    <p:extLst>
      <p:ext uri="{BB962C8B-B14F-4D97-AF65-F5344CB8AC3E}">
        <p14:creationId xmlns:p14="http://schemas.microsoft.com/office/powerpoint/2010/main" val="707737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I’m glad that we are all somehow involved with open source software development.</a:t>
            </a:r>
            <a:endParaRPr lang="en-US" altLang="ja-JP" b="0" dirty="0" smtClean="0">
              <a:effectLst/>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74</a:t>
            </a:fld>
            <a:endParaRPr kumimoji="1" lang="ja-JP" altLang="en-US"/>
          </a:p>
        </p:txBody>
      </p:sp>
    </p:spTree>
    <p:extLst>
      <p:ext uri="{BB962C8B-B14F-4D97-AF65-F5344CB8AC3E}">
        <p14:creationId xmlns:p14="http://schemas.microsoft.com/office/powerpoint/2010/main" val="2674407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Ruby is a powerful tool, a great answer for our problems.</a:t>
            </a:r>
          </a:p>
          <a:p>
            <a:pPr rtl="0"/>
            <a:endParaRPr kumimoji="1" lang="en-US" altLang="ja-JP" sz="1800" b="0" i="0" u="none" strike="noStrike" kern="1200" dirty="0" smtClean="0">
              <a:solidFill>
                <a:schemeClr val="tx1"/>
              </a:solidFill>
              <a:effectLst/>
              <a:latin typeface="+mn-lt"/>
              <a:ea typeface="+mn-ea"/>
              <a:cs typeface="+mn-cs"/>
            </a:endParaRPr>
          </a:p>
          <a:p>
            <a:pPr rtl="0"/>
            <a:r>
              <a:rPr kumimoji="1" lang="en-US" altLang="ja-JP" sz="1800" b="0" i="0" u="none" strike="noStrike" kern="1200" dirty="0" smtClean="0">
                <a:solidFill>
                  <a:schemeClr val="tx1"/>
                </a:solidFill>
                <a:effectLst/>
                <a:latin typeface="+mn-lt"/>
                <a:ea typeface="+mn-ea"/>
                <a:cs typeface="+mn-cs"/>
              </a:rPr>
              <a:t>&lt;press&gt;</a:t>
            </a:r>
          </a:p>
          <a:p>
            <a:pPr rtl="0"/>
            <a:r>
              <a:rPr kumimoji="1" lang="en-US" altLang="ja-JP" sz="1800" b="0" i="0" u="none" strike="noStrike" kern="1200" dirty="0" smtClean="0">
                <a:solidFill>
                  <a:schemeClr val="tx1"/>
                </a:solidFill>
                <a:effectLst/>
                <a:latin typeface="+mn-lt"/>
                <a:ea typeface="+mn-ea"/>
                <a:cs typeface="+mn-cs"/>
              </a:rPr>
              <a:t>So we have to try and do our best in order to provide these future kids, these future programmers, the best tool that we can offer and let them enjoy programming as much as we do.</a:t>
            </a:r>
            <a:endParaRPr lang="en-US" altLang="ja-JP" b="0" dirty="0" smtClean="0">
              <a:effectLst/>
            </a:endParaRPr>
          </a:p>
          <a:p>
            <a:pPr rtl="0"/>
            <a:r>
              <a:rPr lang="en-US" altLang="ja-JP" b="0" dirty="0" smtClean="0">
                <a:effectLst/>
              </a:rPr>
              <a:t/>
            </a:r>
            <a:br>
              <a:rPr lang="en-US" altLang="ja-JP" b="0" dirty="0" smtClean="0">
                <a:effectLst/>
              </a:rPr>
            </a:br>
            <a:r>
              <a:rPr kumimoji="1" lang="en-US" altLang="ja-JP" sz="1800" b="0" i="0" u="none" strike="noStrike" kern="1200" dirty="0" smtClean="0">
                <a:solidFill>
                  <a:schemeClr val="tx1"/>
                </a:solidFill>
                <a:effectLst/>
                <a:latin typeface="+mn-lt"/>
                <a:ea typeface="+mn-ea"/>
                <a:cs typeface="+mn-cs"/>
              </a:rPr>
              <a:t>And hopefully, in the future, they will do the same for their own kids.</a:t>
            </a:r>
            <a:endParaRPr lang="en-US" altLang="ja-JP" b="0" dirty="0" smtClean="0">
              <a:effectLst/>
            </a:endParaRP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75</a:t>
            </a:fld>
            <a:endParaRPr kumimoji="1" lang="ja-JP" altLang="en-US"/>
          </a:p>
        </p:txBody>
      </p:sp>
    </p:spTree>
    <p:extLst>
      <p:ext uri="{BB962C8B-B14F-4D97-AF65-F5344CB8AC3E}">
        <p14:creationId xmlns:p14="http://schemas.microsoft.com/office/powerpoint/2010/main" val="32439344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Thank</a:t>
            </a:r>
            <a:r>
              <a:rPr lang="en-US" altLang="ja-JP" baseline="0" dirty="0" smtClean="0"/>
              <a:t> you very much.</a:t>
            </a:r>
            <a:endParaRPr lang="en-US" altLang="ja-JP" dirty="0" smtClean="0"/>
          </a:p>
          <a:p>
            <a:endParaRPr lang="en-US" altLang="ja-JP" dirty="0" smtClean="0"/>
          </a:p>
          <a:p>
            <a:r>
              <a:rPr lang="en-US" altLang="ja-JP" dirty="0" smtClean="0"/>
              <a:t>Now, I should say that “Do you have any questions?”, but unfortunately I can</a:t>
            </a:r>
            <a:r>
              <a:rPr lang="en-US" altLang="ja-JP" baseline="0" dirty="0" smtClean="0"/>
              <a:t>’t answer right now, because of my English, listening is no good, speaking is so bad.</a:t>
            </a:r>
          </a:p>
          <a:p>
            <a:endParaRPr lang="en-US" altLang="ja-JP" baseline="0" dirty="0" smtClean="0"/>
          </a:p>
          <a:p>
            <a:r>
              <a:rPr lang="en-US" altLang="ja-JP" baseline="0" dirty="0" smtClean="0"/>
              <a:t>So if you have a question, you could talk one to one after this presentation, sorry.</a:t>
            </a:r>
            <a:endParaRPr lang="en-US" altLang="ja-JP" dirty="0" smtClean="0"/>
          </a:p>
          <a:p>
            <a:endParaRPr kumimoji="1" lang="en-US" altLang="ja-JP" dirty="0" smtClean="0"/>
          </a:p>
          <a:p>
            <a:r>
              <a:rPr kumimoji="1" lang="en-US" altLang="ja-JP" dirty="0" smtClean="0"/>
              <a:t>Thank you</a:t>
            </a:r>
            <a:r>
              <a:rPr kumimoji="1" lang="en-US" altLang="ja-JP" baseline="0" dirty="0" smtClean="0"/>
              <a:t> so much.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76</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 started to teach Ruby programming for junior high school students. </a:t>
            </a:r>
            <a:r>
              <a:rPr lang="ja-JP" altLang="en-US" baseline="0" dirty="0" smtClean="0"/>
              <a:t> </a:t>
            </a:r>
            <a:r>
              <a:rPr lang="en-US" altLang="ja-JP" baseline="0" dirty="0" smtClean="0"/>
              <a:t>In Japan, junior high school is for *three (3) years*.</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motivations were </a:t>
            </a:r>
          </a:p>
          <a:p>
            <a:endParaRPr lang="en-US" altLang="ja-JP" baseline="0" dirty="0" smtClean="0"/>
          </a:p>
          <a:p>
            <a:r>
              <a:rPr lang="en-US" altLang="ja-JP" baseline="0" dirty="0" smtClean="0"/>
              <a:t>&lt;press&gt;</a:t>
            </a:r>
          </a:p>
          <a:p>
            <a:r>
              <a:rPr lang="en-US" altLang="ja-JP" baseline="0" dirty="0" smtClean="0"/>
              <a:t>the Ruby City MATSUE project and</a:t>
            </a:r>
          </a:p>
          <a:p>
            <a:endParaRPr lang="en-US" altLang="ja-JP" baseline="0" dirty="0" smtClean="0"/>
          </a:p>
          <a:p>
            <a:r>
              <a:rPr lang="en-US" altLang="ja-JP" baseline="0" dirty="0" smtClean="0"/>
              <a:t>&lt;press&gt;</a:t>
            </a:r>
          </a:p>
          <a:p>
            <a:r>
              <a:rPr lang="en-US" altLang="ja-JP" baseline="0" dirty="0" smtClean="0"/>
              <a:t>to teach my son Ruby.</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333120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2014/11/20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28.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and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a:t>
            </a:r>
            <a:r>
              <a:rPr lang="en-US" altLang="ja-JP" dirty="0" smtClean="0">
                <a:effectLst>
                  <a:outerShdw blurRad="50800" dist="38100" dir="2700000" algn="tl" rotWithShape="0">
                    <a:prstClr val="black">
                      <a:alpha val="40000"/>
                    </a:prstClr>
                  </a:outerShdw>
                </a:effectLst>
                <a:ea typeface="Segoe UI Symbol" panose="020B0502040204020203" pitchFamily="34" charset="0"/>
              </a:rPr>
              <a:t>,</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RubyConf</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2014, 11.19.2014</a:t>
            </a:r>
            <a:endParaRPr kumimoji="1" lang="ja-JP" altLang="en-US" dirty="0">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7000" y="5207154"/>
            <a:ext cx="3403627" cy="1215176"/>
          </a:xfrm>
          <a:prstGeom prst="rect">
            <a:avLst/>
          </a:prstGeom>
        </p:spPr>
      </p:pic>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グループ化 6"/>
          <p:cNvGrpSpPr/>
          <p:nvPr/>
        </p:nvGrpSpPr>
        <p:grpSpPr>
          <a:xfrm>
            <a:off x="3755255" y="3826832"/>
            <a:ext cx="4684214" cy="2599481"/>
            <a:chOff x="3755255" y="3826832"/>
            <a:chExt cx="4684214" cy="2599481"/>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00" y="3826832"/>
              <a:ext cx="2202469" cy="2599481"/>
            </a:xfrm>
            <a:prstGeom prst="rect">
              <a:avLst/>
            </a:prstGeom>
          </p:spPr>
        </p:pic>
        <p:sp>
          <p:nvSpPr>
            <p:cNvPr id="6" name="正方形/長方形 5"/>
            <p:cNvSpPr/>
            <p:nvPr/>
          </p:nvSpPr>
          <p:spPr>
            <a:xfrm>
              <a:off x="3755255" y="5344000"/>
              <a:ext cx="3273653" cy="1015663"/>
            </a:xfrm>
            <a:prstGeom prst="rect">
              <a:avLst/>
            </a:prstGeom>
          </p:spPr>
          <p:txBody>
            <a:bodyPr wrap="none">
              <a:spAutoFit/>
            </a:bodyPr>
            <a:lstStyle/>
            <a:p>
              <a:r>
                <a:rPr lang="en-US" altLang="ja-JP" sz="2400" dirty="0" smtClean="0"/>
                <a:t>Matsue Mayer</a:t>
              </a:r>
            </a:p>
            <a:p>
              <a:r>
                <a:rPr lang="en-US" altLang="ja-JP" sz="2400" dirty="0" smtClean="0"/>
                <a:t>Masataka Matsura</a:t>
              </a:r>
            </a:p>
            <a:p>
              <a:r>
                <a:rPr lang="en-US" altLang="ja-JP" sz="1200" dirty="0" smtClean="0"/>
                <a:t>Image from http</a:t>
              </a:r>
              <a:r>
                <a:rPr lang="en-US" altLang="ja-JP" sz="1200" dirty="0"/>
                <a:t>://</a:t>
              </a:r>
              <a:r>
                <a:rPr lang="en-US" altLang="ja-JP" sz="1200" dirty="0" err="1"/>
                <a:t>www.matsuura-m.jp</a:t>
              </a:r>
              <a:r>
                <a:rPr lang="en-US" altLang="ja-JP" sz="1200" dirty="0"/>
                <a:t>/</a:t>
              </a:r>
              <a:endParaRPr lang="ja-JP" altLang="en-US" sz="1200" dirty="0"/>
            </a:p>
          </p:txBody>
        </p:sp>
      </p:grpSp>
      <p:sp>
        <p:nvSpPr>
          <p:cNvPr id="3" name="タイトル 1"/>
          <p:cNvSpPr txBox="1">
            <a:spLocks/>
          </p:cNvSpPr>
          <p:nvPr/>
        </p:nvSpPr>
        <p:spPr>
          <a:xfrm>
            <a:off x="747713" y="548999"/>
            <a:ext cx="7191479" cy="171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smtClean="0">
                <a:solidFill>
                  <a:srgbClr val="FF6432"/>
                </a:solidFill>
              </a:rPr>
              <a:t>R</a:t>
            </a:r>
            <a:r>
              <a:rPr lang="en-US" altLang="ja-JP" sz="5400" dirty="0" smtClean="0"/>
              <a:t>uby City MATSUE Project</a:t>
            </a:r>
          </a:p>
        </p:txBody>
      </p:sp>
      <p:sp>
        <p:nvSpPr>
          <p:cNvPr id="4" name="タイトル 1"/>
          <p:cNvSpPr txBox="1">
            <a:spLocks/>
          </p:cNvSpPr>
          <p:nvPr/>
        </p:nvSpPr>
        <p:spPr>
          <a:xfrm>
            <a:off x="994856" y="2269800"/>
            <a:ext cx="6697192" cy="2610000"/>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400" dirty="0" smtClean="0">
                <a:solidFill>
                  <a:srgbClr val="FF6432"/>
                </a:solidFill>
              </a:rPr>
              <a:t>B</a:t>
            </a:r>
            <a:r>
              <a:rPr lang="en-US" altLang="ja-JP" sz="4400" dirty="0" smtClean="0"/>
              <a:t>y Matsue-city</a:t>
            </a:r>
          </a:p>
          <a:p>
            <a:pPr marL="685800" indent="-685800" algn="l">
              <a:buFont typeface="Arial" panose="020B0604020202020204" pitchFamily="34" charset="0"/>
              <a:buChar char="•"/>
            </a:pPr>
            <a:r>
              <a:rPr lang="en-US" altLang="ja-JP" sz="4400" dirty="0" smtClean="0">
                <a:solidFill>
                  <a:srgbClr val="FF6432"/>
                </a:solidFill>
              </a:rPr>
              <a:t>P</a:t>
            </a:r>
            <a:r>
              <a:rPr lang="en-US" altLang="ja-JP" sz="4400" dirty="0" smtClean="0"/>
              <a:t>romote IT Business</a:t>
            </a:r>
          </a:p>
          <a:p>
            <a:pPr marL="685800" indent="-685800" algn="l">
              <a:buFont typeface="Arial" panose="020B0604020202020204" pitchFamily="34" charset="0"/>
              <a:buChar char="•"/>
            </a:pPr>
            <a:r>
              <a:rPr lang="en-US" altLang="ja-JP" sz="4400" dirty="0" smtClean="0">
                <a:solidFill>
                  <a:srgbClr val="FF6432"/>
                </a:solidFill>
              </a:rPr>
              <a:t>I</a:t>
            </a:r>
            <a:r>
              <a:rPr lang="en-US" altLang="ja-JP" sz="4400" dirty="0" smtClean="0"/>
              <a:t>ncrease Rubyists</a:t>
            </a:r>
          </a:p>
          <a:p>
            <a:pPr marL="685800" indent="-685800" algn="l">
              <a:buFont typeface="Arial" panose="020B0604020202020204" pitchFamily="34" charset="0"/>
              <a:buChar char="•"/>
            </a:pPr>
            <a:r>
              <a:rPr lang="en-US" altLang="ja-JP" sz="4400" dirty="0" smtClean="0">
                <a:solidFill>
                  <a:srgbClr val="FF6432"/>
                </a:solidFill>
              </a:rPr>
              <a:t>F</a:t>
            </a:r>
            <a:r>
              <a:rPr lang="en-US" altLang="ja-JP" sz="4400" dirty="0" smtClean="0"/>
              <a:t>ind Ruby teachers</a:t>
            </a:r>
            <a:endParaRPr lang="en-US" altLang="ja-JP" sz="5400" dirty="0" smtClean="0"/>
          </a:p>
        </p:txBody>
      </p:sp>
      <p:sp>
        <p:nvSpPr>
          <p:cNvPr id="5" name="正方形/長方形 4"/>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654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正方形/長方形 5"/>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p:cNvSpPr txBox="1">
            <a:spLocks/>
          </p:cNvSpPr>
          <p:nvPr/>
        </p:nvSpPr>
        <p:spPr>
          <a:xfrm>
            <a:off x="747713" y="548999"/>
            <a:ext cx="7424737" cy="72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800" dirty="0" smtClean="0">
                <a:solidFill>
                  <a:srgbClr val="FF6432"/>
                </a:solidFill>
              </a:rPr>
              <a:t>T</a:t>
            </a:r>
            <a:r>
              <a:rPr lang="en-US" altLang="ja-JP" sz="4800" dirty="0" smtClean="0"/>
              <a:t>EACH MY SON </a:t>
            </a:r>
            <a:r>
              <a:rPr lang="en-US" altLang="ja-JP" sz="4800" dirty="0" smtClean="0">
                <a:solidFill>
                  <a:srgbClr val="FF6432"/>
                </a:solidFill>
              </a:rPr>
              <a:t>RUBY</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タイトル 1"/>
          <p:cNvSpPr txBox="1">
            <a:spLocks/>
          </p:cNvSpPr>
          <p:nvPr/>
        </p:nvSpPr>
        <p:spPr>
          <a:xfrm>
            <a:off x="1044509" y="1449000"/>
            <a:ext cx="6831144" cy="2925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400" dirty="0" smtClean="0">
                <a:solidFill>
                  <a:srgbClr val="FF6432"/>
                </a:solidFill>
              </a:rPr>
              <a:t>L</a:t>
            </a:r>
            <a:r>
              <a:rPr lang="en-US" altLang="ja-JP" sz="4400" dirty="0" smtClean="0"/>
              <a:t>ove Ruby</a:t>
            </a:r>
          </a:p>
          <a:p>
            <a:pPr marL="685800" indent="-685800" algn="l">
              <a:buFont typeface="Arial" panose="020B0604020202020204" pitchFamily="34" charset="0"/>
              <a:buChar char="•"/>
            </a:pPr>
            <a:r>
              <a:rPr lang="en-US" altLang="ja-JP" sz="4400" dirty="0" smtClean="0">
                <a:solidFill>
                  <a:srgbClr val="FF6432"/>
                </a:solidFill>
              </a:rPr>
              <a:t>L</a:t>
            </a:r>
            <a:r>
              <a:rPr lang="en-US" altLang="ja-JP" sz="4400" dirty="0" smtClean="0"/>
              <a:t>ove IT Engineering</a:t>
            </a:r>
          </a:p>
          <a:p>
            <a:pPr marL="685800" indent="-685800" algn="l">
              <a:buFont typeface="Arial" panose="020B0604020202020204" pitchFamily="34" charset="0"/>
              <a:buChar char="•"/>
            </a:pPr>
            <a:r>
              <a:rPr lang="en-US" altLang="ja-JP" sz="4400" dirty="0">
                <a:solidFill>
                  <a:srgbClr val="FF6432"/>
                </a:solidFill>
              </a:rPr>
              <a:t>M</a:t>
            </a:r>
            <a:r>
              <a:rPr lang="en-US" altLang="ja-JP" sz="4400" dirty="0" smtClean="0"/>
              <a:t>ake materials for teaching Ruby to youth</a:t>
            </a:r>
          </a:p>
        </p:txBody>
      </p:sp>
    </p:spTree>
    <p:extLst>
      <p:ext uri="{BB962C8B-B14F-4D97-AF65-F5344CB8AC3E}">
        <p14:creationId xmlns:p14="http://schemas.microsoft.com/office/powerpoint/2010/main" val="378016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3104287" cy="193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4400" dirty="0" smtClean="0">
                <a:solidFill>
                  <a:srgbClr val="FF6432"/>
                </a:solidFill>
              </a:rPr>
              <a:t>F</a:t>
            </a:r>
            <a:r>
              <a:rPr lang="en-US" altLang="ja-JP" sz="4400" dirty="0" smtClean="0"/>
              <a:t>ind </a:t>
            </a:r>
            <a:r>
              <a:rPr lang="en-US" altLang="ja-JP" sz="4400" dirty="0"/>
              <a:t>Ruby </a:t>
            </a:r>
            <a:r>
              <a:rPr lang="en-US" altLang="ja-JP" sz="4400" dirty="0" smtClean="0"/>
              <a:t>teachers</a:t>
            </a:r>
            <a:endParaRPr lang="en-US" altLang="ja-JP" sz="5400" dirty="0"/>
          </a:p>
        </p:txBody>
      </p:sp>
      <p:sp>
        <p:nvSpPr>
          <p:cNvPr id="3" name="下矢印 2"/>
          <p:cNvSpPr/>
          <p:nvPr/>
        </p:nvSpPr>
        <p:spPr>
          <a:xfrm>
            <a:off x="3434743" y="243644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4392000" y="548999"/>
            <a:ext cx="3763285" cy="175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r"/>
            <a:r>
              <a:rPr lang="en-US" altLang="ja-JP" sz="3600" dirty="0" smtClean="0">
                <a:solidFill>
                  <a:srgbClr val="FF6432"/>
                </a:solidFill>
              </a:rPr>
              <a:t>M</a:t>
            </a:r>
            <a:r>
              <a:rPr lang="en-US" altLang="ja-JP" sz="3600" dirty="0" smtClean="0"/>
              <a:t>ake materials for teaching Ruby to youth</a:t>
            </a:r>
          </a:p>
        </p:txBody>
      </p:sp>
      <p:sp>
        <p:nvSpPr>
          <p:cNvPr id="7" name="タイトル 1"/>
          <p:cNvSpPr txBox="1">
            <a:spLocks/>
          </p:cNvSpPr>
          <p:nvPr/>
        </p:nvSpPr>
        <p:spPr>
          <a:xfrm>
            <a:off x="3626376" y="864000"/>
            <a:ext cx="991248" cy="8325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smtClean="0">
                <a:solidFill>
                  <a:srgbClr val="FF6432"/>
                </a:solidFill>
              </a:rPr>
              <a:t>+</a:t>
            </a:r>
            <a:endParaRPr lang="en-US" altLang="ja-JP" sz="6600" dirty="0"/>
          </a:p>
        </p:txBody>
      </p:sp>
      <p:sp>
        <p:nvSpPr>
          <p:cNvPr id="8" name="タイトル 1"/>
          <p:cNvSpPr>
            <a:spLocks noGrp="1"/>
          </p:cNvSpPr>
          <p:nvPr>
            <p:ph type="ctrTitle"/>
          </p:nvPr>
        </p:nvSpPr>
        <p:spPr>
          <a:xfrm>
            <a:off x="747713" y="3576563"/>
            <a:ext cx="7191479" cy="2223709"/>
          </a:xfrm>
          <a:ln>
            <a:noFill/>
          </a:ln>
        </p:spPr>
        <p:txBody>
          <a:bodyPr anchor="t">
            <a:noAutofit/>
          </a:bodyPr>
          <a:lstStyle/>
          <a:p>
            <a:r>
              <a:rPr lang="en-US" altLang="ja-JP" sz="6600" dirty="0" smtClean="0">
                <a:solidFill>
                  <a:srgbClr val="FF6432"/>
                </a:solidFill>
              </a:rPr>
              <a:t>S</a:t>
            </a:r>
            <a:r>
              <a:rPr kumimoji="1" lang="en-US" altLang="ja-JP" sz="6600" dirty="0" smtClean="0"/>
              <a:t>tarted to T</a:t>
            </a:r>
            <a:r>
              <a:rPr lang="en-US" altLang="ja-JP" sz="6600" dirty="0" smtClean="0"/>
              <a:t>each Ruby for </a:t>
            </a:r>
            <a:r>
              <a:rPr lang="en-US" altLang="ja-JP" sz="6600" dirty="0" smtClean="0">
                <a:solidFill>
                  <a:srgbClr val="FF6432"/>
                </a:solidFill>
              </a:rPr>
              <a:t>youth</a:t>
            </a:r>
            <a:endParaRPr kumimoji="1" lang="ja-JP" altLang="en-US" sz="6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
        <p:nvSpPr>
          <p:cNvPr id="9" name="正方形/長方形 8"/>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467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126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7200" dirty="0" smtClean="0">
                <a:solidFill>
                  <a:srgbClr val="FF6432"/>
                </a:solidFill>
              </a:rPr>
              <a:t>S</a:t>
            </a:r>
            <a:r>
              <a:rPr lang="en-US" altLang="ja-JP" sz="7200" dirty="0" smtClean="0"/>
              <a:t>ince then</a:t>
            </a:r>
          </a:p>
        </p:txBody>
      </p:sp>
      <p:sp>
        <p:nvSpPr>
          <p:cNvPr id="3" name="タイトル 1"/>
          <p:cNvSpPr txBox="1">
            <a:spLocks/>
          </p:cNvSpPr>
          <p:nvPr/>
        </p:nvSpPr>
        <p:spPr>
          <a:xfrm>
            <a:off x="733313" y="2304000"/>
            <a:ext cx="7439137" cy="324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13800" dirty="0" smtClean="0">
                <a:solidFill>
                  <a:srgbClr val="FF6432"/>
                </a:solidFill>
              </a:rPr>
              <a:t>1%</a:t>
            </a:r>
            <a:r>
              <a:rPr lang="en-US" altLang="ja-JP" sz="5400" dirty="0" smtClean="0"/>
              <a:t> / year</a:t>
            </a:r>
          </a:p>
          <a:p>
            <a:pPr indent="2955925" algn="l"/>
            <a:r>
              <a:rPr lang="en-US" altLang="ja-JP" sz="4400" dirty="0"/>
              <a:t>i</a:t>
            </a:r>
            <a:r>
              <a:rPr lang="en-US" altLang="ja-JP" sz="4400" dirty="0" smtClean="0"/>
              <a:t>n Matsue-city</a:t>
            </a:r>
            <a:endParaRPr lang="en-US" altLang="ja-JP" sz="9600" dirty="0" smtClean="0"/>
          </a:p>
        </p:txBody>
      </p:sp>
    </p:spTree>
    <p:extLst>
      <p:ext uri="{BB962C8B-B14F-4D97-AF65-F5344CB8AC3E}">
        <p14:creationId xmlns:p14="http://schemas.microsoft.com/office/powerpoint/2010/main" val="210317153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1115614" y="2034000"/>
            <a:ext cx="6798629" cy="2862322"/>
          </a:xfrm>
          <a:prstGeom prst="rect">
            <a:avLst/>
          </a:prstGeom>
          <a:noFill/>
        </p:spPr>
        <p:txBody>
          <a:bodyPr wrap="square" rtlCol="0">
            <a:spAutoFit/>
          </a:bodyPr>
          <a:lstStyle/>
          <a:p>
            <a:pPr marL="857250" indent="-857250">
              <a:buFont typeface="Arial" panose="020B0604020202020204" pitchFamily="34" charset="0"/>
              <a:buChar char="•"/>
            </a:pPr>
            <a:r>
              <a:rPr lang="en-US" altLang="ja-JP" sz="6000" dirty="0" smtClean="0">
                <a:solidFill>
                  <a:srgbClr val="FF6432"/>
                </a:solidFill>
              </a:rPr>
              <a:t>T</a:t>
            </a:r>
            <a:r>
              <a:rPr lang="en-US" altLang="ja-JP" sz="6000" dirty="0" smtClean="0"/>
              <a:t>yping</a:t>
            </a:r>
          </a:p>
          <a:p>
            <a:pPr marL="857250" indent="-857250">
              <a:buFont typeface="Arial" panose="020B0604020202020204" pitchFamily="34" charset="0"/>
              <a:buChar char="•"/>
            </a:pPr>
            <a:r>
              <a:rPr lang="en-US" altLang="ja-JP" sz="6000" dirty="0" smtClean="0">
                <a:solidFill>
                  <a:srgbClr val="FF6432"/>
                </a:solidFill>
              </a:rPr>
              <a:t>E</a:t>
            </a:r>
            <a:r>
              <a:rPr lang="en-US" altLang="ja-JP" sz="6000" dirty="0" smtClean="0"/>
              <a:t>nglish</a:t>
            </a:r>
          </a:p>
          <a:p>
            <a:pPr marL="857250" indent="-857250">
              <a:buFont typeface="Arial" panose="020B0604020202020204" pitchFamily="34" charset="0"/>
              <a:buChar char="•"/>
            </a:pPr>
            <a:r>
              <a:rPr lang="en-US" altLang="ja-JP" sz="6000" dirty="0" smtClean="0">
                <a:solidFill>
                  <a:srgbClr val="FF6432"/>
                </a:solidFill>
              </a:rPr>
              <a:t>R</a:t>
            </a:r>
            <a:r>
              <a:rPr lang="en-US" altLang="ja-JP" sz="6000" dirty="0" smtClean="0"/>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P</a:t>
            </a:r>
            <a:r>
              <a:rPr lang="en-US" altLang="ja-JP" sz="6600" dirty="0" smtClean="0"/>
              <a:t>roblems</a:t>
            </a:r>
            <a:endParaRPr lang="en-US" altLang="ja-JP" sz="6000"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139869"/>
          </a:xfrm>
          <a:prstGeom prst="rect">
            <a:avLst/>
          </a:prstGeom>
          <a:noFill/>
        </p:spPr>
        <p:txBody>
          <a:bodyPr wrap="square" rtlCol="0">
            <a:spAutoFit/>
          </a:bodyPr>
          <a:lstStyle/>
          <a:p>
            <a:pPr algn="ctr"/>
            <a:r>
              <a:rPr kumimoji="1" lang="en-US" altLang="ja-JP" sz="8800" dirty="0" smtClean="0">
                <a:ln w="25400">
                  <a:solidFill>
                    <a:schemeClr val="bg1">
                      <a:alpha val="60000"/>
                    </a:schemeClr>
                  </a:solidFill>
                </a:ln>
                <a:solidFill>
                  <a:srgbClr val="FF6633"/>
                </a:solidFill>
              </a:rPr>
              <a:t>R</a:t>
            </a:r>
            <a:r>
              <a:rPr lang="en-US" altLang="ja-JP" sz="8000" dirty="0" smtClean="0">
                <a:ln w="25400">
                  <a:solidFill>
                    <a:schemeClr val="bg1">
                      <a:alpha val="60000"/>
                    </a:schemeClr>
                  </a:solidFill>
                </a:ln>
              </a:rPr>
              <a:t>ecently,</a:t>
            </a:r>
          </a:p>
          <a:p>
            <a:pPr algn="ctr"/>
            <a:r>
              <a:rPr lang="en-US" altLang="ja-JP" sz="8000" dirty="0" smtClean="0">
                <a:ln w="25400">
                  <a:solidFill>
                    <a:schemeClr val="bg1">
                      <a:alpha val="60000"/>
                    </a:schemeClr>
                  </a:solidFill>
                </a:ln>
                <a:solidFill>
                  <a:srgbClr val="FF6432"/>
                </a:solidFill>
              </a:rPr>
              <a:t>I</a:t>
            </a:r>
            <a:r>
              <a:rPr lang="en-US" altLang="ja-JP" sz="8000" dirty="0" smtClean="0">
                <a:ln w="25400">
                  <a:solidFill>
                    <a:schemeClr val="bg1">
                      <a:alpha val="60000"/>
                    </a:schemeClr>
                  </a:solidFill>
                </a:ln>
              </a:rPr>
              <a:t>ncreased</a:t>
            </a:r>
          </a:p>
          <a:p>
            <a:pPr algn="ctr"/>
            <a:r>
              <a:rPr lang="en-US" altLang="ja-JP" sz="8000" dirty="0" smtClean="0">
                <a:ln w="25400">
                  <a:solidFill>
                    <a:schemeClr val="bg1">
                      <a:alpha val="60000"/>
                    </a:schemeClr>
                  </a:solidFill>
                </a:ln>
                <a:solidFill>
                  <a:srgbClr val="FF6432"/>
                </a:solidFill>
              </a:rPr>
              <a:t>P</a:t>
            </a:r>
            <a:r>
              <a:rPr lang="en-US" altLang="ja-JP" sz="8000" dirty="0" smtClean="0">
                <a:ln w="25400">
                  <a:solidFill>
                    <a:schemeClr val="bg1">
                      <a:alpha val="60000"/>
                    </a:schemeClr>
                  </a:solidFill>
                </a:ln>
              </a:rPr>
              <a:t>rogramming </a:t>
            </a:r>
            <a:r>
              <a:rPr lang="en-US" altLang="ja-JP" sz="8000" dirty="0" smtClean="0">
                <a:ln w="25400">
                  <a:solidFill>
                    <a:schemeClr val="bg1">
                      <a:alpha val="60000"/>
                    </a:schemeClr>
                  </a:solidFill>
                </a:ln>
                <a:solidFill>
                  <a:srgbClr val="FF6432"/>
                </a:solidFill>
              </a:rPr>
              <a:t>Education</a:t>
            </a:r>
            <a:endParaRPr lang="en-US" altLang="ja-JP" sz="7200" dirty="0" smtClean="0">
              <a:ln w="25400">
                <a:solidFill>
                  <a:schemeClr val="bg1">
                    <a:alpha val="60000"/>
                  </a:schemeClr>
                </a:solidFill>
              </a:ln>
              <a:solidFill>
                <a:srgbClr val="FF6432"/>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8630" y="684000"/>
            <a:ext cx="2111477" cy="1365514"/>
          </a:xfrm>
          <a:prstGeom prst="rect">
            <a:avLst/>
          </a:prstGeom>
        </p:spPr>
      </p:pic>
      <p:sp>
        <p:nvSpPr>
          <p:cNvPr id="4" name="テキスト ボックス 3"/>
          <p:cNvSpPr txBox="1"/>
          <p:nvPr/>
        </p:nvSpPr>
        <p:spPr>
          <a:xfrm>
            <a:off x="1107000" y="2187806"/>
            <a:ext cx="6794738" cy="3293209"/>
          </a:xfrm>
          <a:prstGeom prst="rect">
            <a:avLst/>
          </a:prstGeom>
          <a:noFill/>
        </p:spPr>
        <p:txBody>
          <a:bodyPr wrap="square" rtlCol="0">
            <a:spAutoFit/>
          </a:bodyPr>
          <a:lstStyle/>
          <a:p>
            <a:pPr algn="ctr"/>
            <a:r>
              <a:rPr lang="en-US" altLang="ja-JP" sz="4800" dirty="0" smtClean="0">
                <a:solidFill>
                  <a:srgbClr val="FF6432"/>
                </a:solidFill>
              </a:rPr>
              <a:t>2</a:t>
            </a:r>
            <a:r>
              <a:rPr lang="en-US" altLang="ja-JP" sz="4800" dirty="0" smtClean="0"/>
              <a:t>0,000 Teachers</a:t>
            </a:r>
            <a:br>
              <a:rPr lang="en-US" altLang="ja-JP" sz="4800" dirty="0" smtClean="0"/>
            </a:br>
            <a:endParaRPr lang="en-US" altLang="ja-JP" sz="2000" dirty="0" smtClean="0"/>
          </a:p>
          <a:p>
            <a:pPr algn="ctr"/>
            <a:r>
              <a:rPr lang="en-US" altLang="ja-JP" sz="4800" dirty="0" smtClean="0">
                <a:solidFill>
                  <a:srgbClr val="FF6432"/>
                </a:solidFill>
              </a:rPr>
              <a:t>“</a:t>
            </a:r>
            <a:r>
              <a:rPr lang="en-US" altLang="ja-JP" sz="4800" dirty="0" smtClean="0"/>
              <a:t>Should be a compulsory subject!</a:t>
            </a:r>
            <a:r>
              <a:rPr lang="en-US" altLang="ja-JP" sz="4800" dirty="0" smtClean="0">
                <a:solidFill>
                  <a:srgbClr val="FF6432"/>
                </a:solidFill>
              </a:rPr>
              <a:t>”</a:t>
            </a:r>
            <a:r>
              <a:rPr lang="en-US" altLang="ja-JP" sz="6000" dirty="0" smtClean="0"/>
              <a:t/>
            </a:r>
            <a:br>
              <a:rPr lang="en-US" altLang="ja-JP" sz="6000" dirty="0" smtClean="0"/>
            </a:br>
            <a:r>
              <a:rPr lang="en-US" altLang="ja-JP" sz="4000" dirty="0" smtClean="0">
                <a:solidFill>
                  <a:schemeClr val="tx1">
                    <a:lumMod val="50000"/>
                    <a:lumOff val="50000"/>
                  </a:schemeClr>
                </a:solidFill>
              </a:rPr>
              <a:t>By President Obama</a:t>
            </a:r>
            <a:endParaRPr lang="en-US" altLang="ja-JP" sz="6000" dirty="0" smtClean="0">
              <a:solidFill>
                <a:schemeClr val="tx1">
                  <a:lumMod val="50000"/>
                  <a:lumOff val="50000"/>
                </a:schemeClr>
              </a:solidFill>
            </a:endParaRPr>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1424728" y="2259000"/>
            <a:ext cx="6282712" cy="3293209"/>
          </a:xfrm>
          <a:prstGeom prst="rect">
            <a:avLst/>
          </a:prstGeom>
          <a:noFill/>
        </p:spPr>
        <p:txBody>
          <a:bodyPr wrap="square" rtlCol="0">
            <a:spAutoFit/>
          </a:bodyPr>
          <a:lstStyle/>
          <a:p>
            <a:pPr algn="ctr"/>
            <a:r>
              <a:rPr lang="en-US" altLang="ja-JP" sz="4000" dirty="0" smtClean="0">
                <a:solidFill>
                  <a:srgbClr val="FF6432"/>
                </a:solidFill>
              </a:rPr>
              <a:t>C</a:t>
            </a:r>
            <a:r>
              <a:rPr lang="en-US" altLang="ja-JP" sz="4000" dirty="0" smtClean="0"/>
              <a:t>ompulsory education</a:t>
            </a:r>
            <a:r>
              <a:rPr lang="en-US" altLang="ja-JP" sz="3600" dirty="0" smtClean="0"/>
              <a:t/>
            </a:r>
            <a:br>
              <a:rPr lang="en-US" altLang="ja-JP" sz="3600" dirty="0" smtClean="0"/>
            </a:br>
            <a:r>
              <a:rPr lang="en-US" altLang="ja-JP" sz="3600" dirty="0" smtClean="0">
                <a:solidFill>
                  <a:schemeClr val="tx1">
                    <a:lumMod val="50000"/>
                    <a:lumOff val="50000"/>
                  </a:schemeClr>
                </a:solidFill>
              </a:rPr>
              <a:t>for ages 5-16</a:t>
            </a:r>
            <a:br>
              <a:rPr lang="en-US" altLang="ja-JP" sz="3600" dirty="0" smtClean="0">
                <a:solidFill>
                  <a:schemeClr val="tx1">
                    <a:lumMod val="50000"/>
                    <a:lumOff val="50000"/>
                  </a:schemeClr>
                </a:solidFill>
              </a:rPr>
            </a:br>
            <a:endParaRPr lang="en-US" altLang="ja-JP" sz="2400" dirty="0" smtClean="0">
              <a:solidFill>
                <a:schemeClr val="tx1">
                  <a:lumMod val="50000"/>
                  <a:lumOff val="50000"/>
                </a:schemeClr>
              </a:solidFill>
            </a:endParaRPr>
          </a:p>
          <a:p>
            <a:pPr algn="ctr"/>
            <a:r>
              <a:rPr lang="en-US" altLang="ja-JP" sz="3600" dirty="0" smtClean="0">
                <a:solidFill>
                  <a:srgbClr val="FF6432"/>
                </a:solidFill>
              </a:rPr>
              <a:t>C</a:t>
            </a:r>
            <a:r>
              <a:rPr lang="en-US" altLang="ja-JP" sz="3600" dirty="0" smtClean="0"/>
              <a:t>oncept of algorithms</a:t>
            </a:r>
            <a:br>
              <a:rPr lang="en-US" altLang="ja-JP" sz="3600" dirty="0" smtClean="0"/>
            </a:br>
            <a:r>
              <a:rPr lang="en-US" altLang="ja-JP" sz="3600" dirty="0" smtClean="0"/>
              <a:t>Building and Debugging</a:t>
            </a:r>
            <a:r>
              <a:rPr lang="en-US" altLang="ja-JP" sz="3600" dirty="0" smtClean="0">
                <a:solidFill>
                  <a:schemeClr val="tx1">
                    <a:lumMod val="50000"/>
                    <a:lumOff val="50000"/>
                  </a:schemeClr>
                </a:solidFill>
              </a:rPr>
              <a:t/>
            </a:r>
            <a:br>
              <a:rPr lang="en-US" altLang="ja-JP" sz="3600" dirty="0" smtClean="0">
                <a:solidFill>
                  <a:schemeClr val="tx1">
                    <a:lumMod val="50000"/>
                    <a:lumOff val="50000"/>
                  </a:schemeClr>
                </a:solidFill>
              </a:rPr>
            </a:br>
            <a:r>
              <a:rPr lang="en-US" altLang="ja-JP" sz="3600" dirty="0" smtClean="0">
                <a:solidFill>
                  <a:schemeClr val="tx1">
                    <a:lumMod val="50000"/>
                    <a:lumOff val="50000"/>
                  </a:schemeClr>
                </a:solidFill>
              </a:rPr>
              <a:t>It is Practical</a:t>
            </a:r>
            <a:r>
              <a:rPr lang="en-US" altLang="ja-JP" sz="3600" dirty="0">
                <a:solidFill>
                  <a:schemeClr val="tx1">
                    <a:lumMod val="50000"/>
                    <a:lumOff val="50000"/>
                  </a:schemeClr>
                </a:solidFill>
              </a:rPr>
              <a:t>!</a:t>
            </a:r>
            <a:endParaRPr lang="en-US" altLang="ja-JP" sz="3600"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000" y="729000"/>
            <a:ext cx="1968168" cy="1313753"/>
          </a:xfrm>
          <a:prstGeom prst="rect">
            <a:avLst/>
          </a:prstGeom>
        </p:spPr>
      </p:pic>
    </p:spTree>
    <p:extLst>
      <p:ext uri="{BB962C8B-B14F-4D97-AF65-F5344CB8AC3E}">
        <p14:creationId xmlns:p14="http://schemas.microsoft.com/office/powerpoint/2010/main" val="3592813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t="8417"/>
          <a:stretch/>
        </p:blipFill>
        <p:spPr>
          <a:xfrm>
            <a:off x="567000" y="1764000"/>
            <a:ext cx="8145000" cy="4177273"/>
          </a:xfrm>
          <a:prstGeom prst="rect">
            <a:avLst/>
          </a:prstGeom>
        </p:spPr>
      </p:pic>
      <p:sp>
        <p:nvSpPr>
          <p:cNvPr id="2" name="テキスト ボックス 1"/>
          <p:cNvSpPr txBox="1"/>
          <p:nvPr/>
        </p:nvSpPr>
        <p:spPr>
          <a:xfrm>
            <a:off x="567000" y="502116"/>
            <a:ext cx="7889466" cy="1261884"/>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 OF CODE by Code.org</a:t>
            </a:r>
          </a:p>
          <a:p>
            <a:r>
              <a:rPr lang="en-US" altLang="ja-JP" sz="3200" dirty="0" smtClean="0">
                <a:solidFill>
                  <a:schemeClr val="tx1">
                    <a:lumMod val="50000"/>
                    <a:lumOff val="50000"/>
                  </a:schemeClr>
                </a:solidFill>
              </a:rPr>
              <a:t>27,230 events around the world</a:t>
            </a:r>
          </a:p>
        </p:txBody>
      </p:sp>
      <p:sp>
        <p:nvSpPr>
          <p:cNvPr id="8" name="正方形/長方形 7"/>
          <p:cNvSpPr/>
          <p:nvPr/>
        </p:nvSpPr>
        <p:spPr>
          <a:xfrm>
            <a:off x="1017000" y="5859000"/>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sp>
        <p:nvSpPr>
          <p:cNvPr id="5" name="テキスト ボックス 4"/>
          <p:cNvSpPr txBox="1"/>
          <p:nvPr/>
        </p:nvSpPr>
        <p:spPr>
          <a:xfrm>
            <a:off x="881775" y="2394000"/>
            <a:ext cx="7515450" cy="2123658"/>
          </a:xfrm>
          <a:prstGeom prst="rect">
            <a:avLst/>
          </a:prstGeom>
          <a:noFill/>
        </p:spPr>
        <p:txBody>
          <a:bodyPr wrap="square" rtlCol="0">
            <a:spAutoFit/>
          </a:bodyPr>
          <a:lstStyle/>
          <a:p>
            <a:pPr algn="ctr"/>
            <a:r>
              <a:rPr lang="en-US" altLang="ja-JP" sz="6600" dirty="0" smtClean="0">
                <a:ln w="38100">
                  <a:solidFill>
                    <a:schemeClr val="bg1"/>
                  </a:solidFill>
                </a:ln>
                <a:solidFill>
                  <a:srgbClr val="FF6432"/>
                </a:solidFill>
                <a:effectLst>
                  <a:outerShdw blurRad="38100" dist="38100" dir="2700000" algn="tl">
                    <a:srgbClr val="000000">
                      <a:alpha val="43137"/>
                    </a:srgbClr>
                  </a:outerShdw>
                </a:effectLst>
              </a:rPr>
              <a:t>1</a:t>
            </a:r>
            <a:r>
              <a:rPr lang="en-US" altLang="ja-JP" sz="6600" dirty="0" smtClean="0">
                <a:ln w="38100">
                  <a:solidFill>
                    <a:schemeClr val="bg1"/>
                  </a:solidFill>
                </a:ln>
                <a:effectLst>
                  <a:outerShdw blurRad="38100" dist="38100" dir="2700000" algn="tl">
                    <a:srgbClr val="000000">
                      <a:alpha val="43137"/>
                    </a:srgbClr>
                  </a:outerShdw>
                </a:effectLst>
              </a:rPr>
              <a:t>,000 Teachers</a:t>
            </a:r>
          </a:p>
          <a:p>
            <a:pPr algn="ctr"/>
            <a:r>
              <a:rPr lang="en-US" altLang="ja-JP" sz="6600" dirty="0" smtClean="0">
                <a:ln w="38100">
                  <a:solidFill>
                    <a:schemeClr val="bg1"/>
                  </a:solidFill>
                </a:ln>
                <a:solidFill>
                  <a:srgbClr val="FF6432"/>
                </a:solidFill>
                <a:effectLst>
                  <a:outerShdw blurRad="38100" dist="38100" dir="2700000" algn="tl">
                    <a:srgbClr val="000000">
                      <a:alpha val="43137"/>
                    </a:srgbClr>
                  </a:outerShdw>
                </a:effectLst>
              </a:rPr>
              <a:t>1</a:t>
            </a:r>
            <a:r>
              <a:rPr lang="en-US" altLang="ja-JP" sz="6600" dirty="0" smtClean="0">
                <a:ln w="38100">
                  <a:solidFill>
                    <a:schemeClr val="bg1"/>
                  </a:solidFill>
                </a:ln>
                <a:effectLst>
                  <a:outerShdw blurRad="38100" dist="38100" dir="2700000" algn="tl">
                    <a:srgbClr val="000000">
                      <a:alpha val="43137"/>
                    </a:srgbClr>
                  </a:outerShdw>
                </a:effectLst>
              </a:rPr>
              <a:t>00,000,000 Kids</a:t>
            </a:r>
          </a:p>
        </p:txBody>
      </p:sp>
    </p:spTree>
    <p:extLst>
      <p:ext uri="{BB962C8B-B14F-4D97-AF65-F5344CB8AC3E}">
        <p14:creationId xmlns:p14="http://schemas.microsoft.com/office/powerpoint/2010/main" val="191286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504000"/>
            <a:ext cx="7515450" cy="5570756"/>
          </a:xfrm>
          <a:prstGeom prst="rect">
            <a:avLst/>
          </a:prstGeom>
          <a:noFill/>
          <a:ln>
            <a:noFill/>
          </a:ln>
        </p:spPr>
        <p:txBody>
          <a:bodyPr wrap="square" rtlCol="0">
            <a:spAutoFit/>
          </a:bodyPr>
          <a:lstStyle/>
          <a:p>
            <a:r>
              <a:rPr kumimoji="1" lang="en-US" altLang="ja-JP" sz="6000" dirty="0" smtClean="0">
                <a:solidFill>
                  <a:srgbClr val="FF6633"/>
                </a:solidFill>
              </a:rPr>
              <a:t>K</a:t>
            </a:r>
            <a:r>
              <a:rPr kumimoji="1" lang="en-US" altLang="ja-JP" sz="6000" dirty="0" smtClean="0"/>
              <a:t>ody </a:t>
            </a:r>
            <a:r>
              <a:rPr lang="en-US" altLang="ja-JP" sz="6000" dirty="0" smtClean="0"/>
              <a:t>: </a:t>
            </a:r>
            <a:r>
              <a:rPr kumimoji="1" lang="en-US" altLang="ja-JP" sz="6000" dirty="0" smtClean="0"/>
              <a:t>Kouji Takao</a:t>
            </a:r>
          </a:p>
          <a:p>
            <a:pPr marL="457200" indent="-457200">
              <a:buFont typeface="Arial" panose="020B0604020202020204" pitchFamily="34" charset="0"/>
              <a:buChar char="•"/>
            </a:pPr>
            <a:r>
              <a:rPr lang="en-US" altLang="ja-JP" sz="4000" b="1" dirty="0" smtClean="0">
                <a:ln w="25400">
                  <a:noFill/>
                </a:ln>
                <a:solidFill>
                  <a:srgbClr val="FF6432"/>
                </a:solidFill>
              </a:rPr>
              <a:t>C</a:t>
            </a:r>
            <a:r>
              <a:rPr lang="en-US" altLang="ja-JP" sz="4000" b="1" dirty="0" smtClean="0">
                <a:ln w="25400">
                  <a:noFill/>
                </a:ln>
              </a:rPr>
              <a:t>Ruby </a:t>
            </a:r>
            <a:r>
              <a:rPr lang="en-US" altLang="ja-JP" sz="4000" b="1" dirty="0" err="1" smtClean="0">
                <a:ln w="25400">
                  <a:noFill/>
                </a:ln>
              </a:rPr>
              <a:t>commiter</a:t>
            </a:r>
            <a:r>
              <a:rPr lang="en-US" altLang="ja-JP" sz="4000" b="1" dirty="0">
                <a:ln w="25400">
                  <a:noFill/>
                </a:ln>
              </a:rPr>
              <a:t/>
            </a:r>
            <a:br>
              <a:rPr lang="en-US" altLang="ja-JP" sz="4000" b="1" dirty="0">
                <a:ln w="25400">
                  <a:noFill/>
                </a:ln>
              </a:rPr>
            </a:br>
            <a:r>
              <a:rPr lang="en-US" altLang="ja-JP" sz="4000" b="1" dirty="0">
                <a:ln w="25400">
                  <a:noFill/>
                </a:ln>
              </a:rPr>
              <a:t>(</a:t>
            </a:r>
            <a:r>
              <a:rPr lang="en-US" altLang="ja-JP" sz="4000" b="1" dirty="0" err="1" smtClean="0">
                <a:ln w="25400">
                  <a:noFill/>
                </a:ln>
              </a:rPr>
              <a:t>Readline</a:t>
            </a:r>
            <a:r>
              <a:rPr lang="en-US" altLang="ja-JP" sz="4000" b="1" dirty="0" smtClean="0">
                <a:ln w="25400">
                  <a:noFill/>
                </a:ln>
              </a:rPr>
              <a:t> module)</a:t>
            </a:r>
            <a:endParaRPr lang="en-US" altLang="ja-JP" sz="3600" b="1" dirty="0">
              <a:ln w="25400">
                <a:noFill/>
              </a:ln>
            </a:endParaRPr>
          </a:p>
          <a:p>
            <a:pPr marL="457200" indent="-457200" defTabSz="687388">
              <a:buFont typeface="Arial" panose="020B0604020202020204" pitchFamily="34" charset="0"/>
              <a:buChar char="•"/>
            </a:pPr>
            <a:r>
              <a:rPr lang="en-US" altLang="ja-JP" sz="4000" b="1" dirty="0" smtClean="0">
                <a:ln w="25400">
                  <a:noFill/>
                </a:ln>
                <a:solidFill>
                  <a:srgbClr val="FF6432"/>
                </a:solidFill>
              </a:rPr>
              <a:t>A</a:t>
            </a:r>
            <a:r>
              <a:rPr lang="en-US" altLang="ja-JP" sz="4000" b="1" dirty="0" smtClean="0">
                <a:ln w="25400">
                  <a:noFill/>
                </a:ln>
              </a:rPr>
              <a:t> </a:t>
            </a:r>
            <a:r>
              <a:rPr lang="en-US" altLang="ja-JP" sz="4000" b="1" dirty="0">
                <a:ln w="25400">
                  <a:noFill/>
                </a:ln>
              </a:rPr>
              <a:t>leader of </a:t>
            </a:r>
            <a:r>
              <a:rPr lang="en-US" altLang="ja-JP" sz="4000" b="1" dirty="0" smtClean="0">
                <a:ln w="25400">
                  <a:noFill/>
                </a:ln>
              </a:rPr>
              <a:t>the</a:t>
            </a:r>
            <a:br>
              <a:rPr lang="en-US" altLang="ja-JP" sz="4000" b="1" dirty="0" smtClean="0">
                <a:ln w="25400">
                  <a:noFill/>
                </a:ln>
              </a:rPr>
            </a:br>
            <a:r>
              <a:rPr lang="en-US" altLang="ja-JP" sz="4000" b="1" dirty="0" smtClean="0">
                <a:ln w="25400">
                  <a:noFill/>
                </a:ln>
              </a:rPr>
              <a:t>Ruby Programming</a:t>
            </a:r>
            <a:br>
              <a:rPr lang="en-US" altLang="ja-JP" sz="4000" b="1" dirty="0" smtClean="0">
                <a:ln w="25400">
                  <a:noFill/>
                </a:ln>
              </a:rPr>
            </a:br>
            <a:r>
              <a:rPr lang="en-US" altLang="ja-JP" sz="4000" b="1" dirty="0" smtClean="0">
                <a:ln w="25400">
                  <a:noFill/>
                </a:ln>
                <a:solidFill>
                  <a:srgbClr val="FF6432"/>
                </a:solidFill>
              </a:rPr>
              <a:t>Shounendan</a:t>
            </a:r>
            <a:r>
              <a:rPr lang="en-US" altLang="ja-JP" sz="4000" b="1" dirty="0" smtClean="0">
                <a:ln w="25400">
                  <a:noFill/>
                </a:ln>
              </a:rPr>
              <a:t/>
            </a:r>
            <a:br>
              <a:rPr lang="en-US" altLang="ja-JP" sz="4000" b="1" dirty="0" smtClean="0">
                <a:ln w="25400">
                  <a:noFill/>
                </a:ln>
              </a:rPr>
            </a:br>
            <a:r>
              <a:rPr lang="en-US" altLang="ja-JP" sz="2400" b="1" dirty="0" smtClean="0">
                <a:ln w="25400">
                  <a:solidFill>
                    <a:schemeClr val="bg1">
                      <a:alpha val="60000"/>
                    </a:schemeClr>
                  </a:solidFill>
                </a:ln>
              </a:rPr>
              <a:t/>
            </a:r>
            <a:br>
              <a:rPr lang="en-US" altLang="ja-JP" sz="2400" b="1" dirty="0" smtClean="0">
                <a:ln w="25400">
                  <a:solidFill>
                    <a:schemeClr val="bg1">
                      <a:alpha val="60000"/>
                    </a:schemeClr>
                  </a:solidFill>
                </a:ln>
              </a:rPr>
            </a:br>
            <a:r>
              <a:rPr lang="en-US" altLang="ja-JP" sz="2400" b="1" dirty="0" smtClean="0">
                <a:ln w="25400">
                  <a:solidFill>
                    <a:schemeClr val="bg1">
                      <a:alpha val="60000"/>
                    </a:schemeClr>
                  </a:solidFill>
                </a:ln>
              </a:rPr>
              <a:t>	</a:t>
            </a:r>
            <a:r>
              <a:rPr lang="en-US" altLang="ja-JP" sz="3600" b="1" dirty="0" smtClean="0">
                <a:ln w="25400">
                  <a:solidFill>
                    <a:schemeClr val="bg1">
                      <a:alpha val="60000"/>
                    </a:schemeClr>
                  </a:solidFill>
                </a:ln>
              </a:rPr>
              <a:t>Shounen</a:t>
            </a:r>
            <a:r>
              <a:rPr lang="en-US" altLang="ja-JP" sz="3600" b="1" dirty="0">
                <a:ln w="25400">
                  <a:solidFill>
                    <a:schemeClr val="bg1">
                      <a:alpha val="60000"/>
                    </a:schemeClr>
                  </a:solidFill>
                </a:ln>
              </a:rPr>
              <a:t>	</a:t>
            </a:r>
            <a:r>
              <a:rPr lang="en-US" altLang="ja-JP" sz="3600" b="1" dirty="0" smtClean="0">
                <a:ln w="25400">
                  <a:solidFill>
                    <a:schemeClr val="bg1">
                      <a:alpha val="60000"/>
                    </a:schemeClr>
                  </a:solidFill>
                </a:ln>
              </a:rPr>
              <a:t>= Boys &amp; Girls</a:t>
            </a:r>
            <a:br>
              <a:rPr lang="en-US" altLang="ja-JP" sz="3600" b="1" dirty="0" smtClean="0">
                <a:ln w="25400">
                  <a:solidFill>
                    <a:schemeClr val="bg1">
                      <a:alpha val="60000"/>
                    </a:schemeClr>
                  </a:solidFill>
                </a:ln>
              </a:rPr>
            </a:br>
            <a:r>
              <a:rPr lang="en-US" altLang="ja-JP" sz="3600" b="1" dirty="0" smtClean="0">
                <a:ln w="25400">
                  <a:solidFill>
                    <a:schemeClr val="bg1">
                      <a:alpha val="60000"/>
                    </a:schemeClr>
                  </a:solidFill>
                </a:ln>
              </a:rPr>
              <a:t>	Dan		= Organization</a:t>
            </a:r>
            <a:endParaRPr lang="en-US" altLang="ja-JP" sz="2000" b="1" dirty="0">
              <a:ln w="25400">
                <a:solidFill>
                  <a:schemeClr val="bg1">
                    <a:alpha val="60000"/>
                  </a:schemeClr>
                </a:solidFill>
              </a:ln>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p:txBody>
      </p:sp>
      <p:sp>
        <p:nvSpPr>
          <p:cNvPr id="3" name="円/楕円 2"/>
          <p:cNvSpPr/>
          <p:nvPr/>
        </p:nvSpPr>
        <p:spPr>
          <a:xfrm>
            <a:off x="2952581" y="1947032"/>
            <a:ext cx="3015000" cy="3015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47712" y="2304000"/>
            <a:ext cx="7424738" cy="1446550"/>
          </a:xfrm>
          <a:prstGeom prst="rect">
            <a:avLst/>
          </a:prstGeom>
          <a:noFill/>
        </p:spPr>
        <p:txBody>
          <a:bodyPr wrap="square" rtlCol="0">
            <a:spAutoFit/>
          </a:bodyPr>
          <a:lstStyle/>
          <a:p>
            <a:pPr algn="ctr"/>
            <a:r>
              <a:rPr lang="en-US" altLang="ja-JP" sz="8800" dirty="0" smtClean="0">
                <a:solidFill>
                  <a:srgbClr val="FF6432"/>
                </a:solidFill>
              </a:rPr>
              <a:t>G</a:t>
            </a:r>
            <a:r>
              <a:rPr lang="en-US" altLang="ja-JP" sz="8800" dirty="0" smtClean="0"/>
              <a:t>overnment</a:t>
            </a:r>
            <a:endParaRPr lang="en-US" altLang="ja-JP" sz="4400" b="1" dirty="0" smtClean="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272308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38555" y="1724875"/>
            <a:ext cx="7424738" cy="3293209"/>
          </a:xfrm>
          <a:prstGeom prst="rect">
            <a:avLst/>
          </a:prstGeom>
          <a:noFill/>
        </p:spPr>
        <p:txBody>
          <a:bodyPr wrap="square" rtlCol="0">
            <a:spAutoFit/>
          </a:bodyPr>
          <a:lstStyle/>
          <a:p>
            <a:pPr algn="ctr"/>
            <a:r>
              <a:rPr lang="en-US" altLang="ja-JP" sz="8000" dirty="0" smtClean="0">
                <a:solidFill>
                  <a:srgbClr val="FF6633"/>
                </a:solidFill>
              </a:rPr>
              <a:t>C</a:t>
            </a:r>
            <a:r>
              <a:rPr lang="en-US" altLang="ja-JP" sz="8000" dirty="0" smtClean="0"/>
              <a:t>ompulsory </a:t>
            </a:r>
            <a:r>
              <a:rPr lang="en-US" altLang="ja-JP" sz="8000" dirty="0" smtClean="0">
                <a:solidFill>
                  <a:srgbClr val="FF6432"/>
                </a:solidFill>
              </a:rPr>
              <a:t>E</a:t>
            </a:r>
            <a:r>
              <a:rPr lang="en-US" altLang="ja-JP" sz="8000" dirty="0" smtClean="0"/>
              <a:t>ducation</a:t>
            </a:r>
          </a:p>
          <a:p>
            <a:pPr algn="ctr"/>
            <a:r>
              <a:rPr lang="en-US" altLang="ja-JP" sz="2800" b="1" dirty="0" smtClean="0">
                <a:solidFill>
                  <a:schemeClr val="tx1">
                    <a:lumMod val="50000"/>
                    <a:lumOff val="50000"/>
                  </a:schemeClr>
                </a:solidFill>
              </a:rPr>
              <a:t>Junior high school</a:t>
            </a:r>
            <a:r>
              <a:rPr lang="ja-JP" altLang="en-US" sz="2800" b="1" dirty="0" smtClean="0">
                <a:solidFill>
                  <a:schemeClr val="tx1">
                    <a:lumMod val="50000"/>
                    <a:lumOff val="50000"/>
                  </a:schemeClr>
                </a:solidFill>
              </a:rPr>
              <a:t> </a:t>
            </a:r>
            <a:r>
              <a:rPr lang="en-US" altLang="ja-JP" sz="2800" b="1" dirty="0" smtClean="0">
                <a:solidFill>
                  <a:schemeClr val="tx1">
                    <a:lumMod val="50000"/>
                    <a:lumOff val="50000"/>
                  </a:schemeClr>
                </a:solidFill>
              </a:rPr>
              <a:t>/ Since 2012</a:t>
            </a:r>
            <a:endParaRPr lang="en-US" altLang="ja-JP" sz="2000" b="1" dirty="0" smtClean="0">
              <a:solidFill>
                <a:schemeClr val="tx1">
                  <a:lumMod val="50000"/>
                  <a:lumOff val="50000"/>
                </a:schemeClr>
              </a:solidFill>
            </a:endParaRPr>
          </a:p>
          <a:p>
            <a:pPr algn="ctr"/>
            <a:endParaRPr lang="en-US" altLang="ja-JP" sz="2000" b="1" dirty="0" smtClean="0">
              <a:solidFill>
                <a:schemeClr val="tx1">
                  <a:lumMod val="50000"/>
                  <a:lumOff val="50000"/>
                </a:schemeClr>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2861390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001659" y="1297735"/>
            <a:ext cx="6958159" cy="4911642"/>
            <a:chOff x="252000" y="337958"/>
            <a:chExt cx="8649749" cy="6105705"/>
          </a:xfrm>
        </p:grpSpPr>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820" t="1093" r="1593" b="7059"/>
            <a:stretch/>
          </p:blipFill>
          <p:spPr>
            <a:xfrm>
              <a:off x="252000" y="337958"/>
              <a:ext cx="8649749" cy="6105705"/>
            </a:xfrm>
            <a:prstGeom prst="roundRect">
              <a:avLst>
                <a:gd name="adj" fmla="val 6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下矢印 6"/>
            <p:cNvSpPr/>
            <p:nvPr/>
          </p:nvSpPr>
          <p:spPr>
            <a:xfrm>
              <a:off x="5696999" y="1657736"/>
              <a:ext cx="720000" cy="72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8" name="下矢印 7"/>
            <p:cNvSpPr/>
            <p:nvPr/>
          </p:nvSpPr>
          <p:spPr>
            <a:xfrm rot="10800000">
              <a:off x="3544834" y="4420704"/>
              <a:ext cx="720000" cy="72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583619" y="605587"/>
              <a:ext cx="3205822" cy="1147800"/>
            </a:xfrm>
            <a:prstGeom prst="rect">
              <a:avLst/>
            </a:prstGeom>
            <a:noFill/>
          </p:spPr>
          <p:txBody>
            <a:bodyPr wrap="square" rtlCol="0">
              <a:spAutoFit/>
            </a:bodyPr>
            <a:lstStyle/>
            <a:p>
              <a:r>
                <a:rPr lang="en-US" altLang="ja-JP" sz="5400" dirty="0" smtClean="0">
                  <a:ln w="19050">
                    <a:solidFill>
                      <a:schemeClr val="tx1">
                        <a:alpha val="60000"/>
                      </a:schemeClr>
                    </a:solidFill>
                  </a:ln>
                  <a:solidFill>
                    <a:srgbClr val="FF6432"/>
                  </a:solidFill>
                </a:rPr>
                <a:t>Sensor</a:t>
              </a:r>
              <a:endParaRPr lang="en-US" altLang="ja-JP" sz="5400" dirty="0" smtClean="0">
                <a:ln w="19050">
                  <a:solidFill>
                    <a:schemeClr val="tx1">
                      <a:alpha val="60000"/>
                    </a:schemeClr>
                  </a:solidFill>
                </a:ln>
              </a:endParaRPr>
            </a:p>
          </p:txBody>
        </p:sp>
        <p:sp>
          <p:nvSpPr>
            <p:cNvPr id="10" name="テキスト ボックス 9"/>
            <p:cNvSpPr txBox="1"/>
            <p:nvPr/>
          </p:nvSpPr>
          <p:spPr>
            <a:xfrm>
              <a:off x="2392264" y="4962756"/>
              <a:ext cx="3025138" cy="923330"/>
            </a:xfrm>
            <a:prstGeom prst="rect">
              <a:avLst/>
            </a:prstGeom>
            <a:noFill/>
            <a:ln>
              <a:noFill/>
            </a:ln>
          </p:spPr>
          <p:txBody>
            <a:bodyPr wrap="square" rtlCol="0">
              <a:spAutoFit/>
            </a:bodyPr>
            <a:lstStyle/>
            <a:p>
              <a:r>
                <a:rPr lang="en-US" altLang="ja-JP" sz="5400" dirty="0" smtClean="0">
                  <a:ln w="19050">
                    <a:solidFill>
                      <a:schemeClr val="tx1">
                        <a:alpha val="60000"/>
                      </a:schemeClr>
                    </a:solidFill>
                  </a:ln>
                  <a:solidFill>
                    <a:srgbClr val="FF6432"/>
                  </a:solidFill>
                </a:rPr>
                <a:t>Motor</a:t>
              </a:r>
              <a:endParaRPr lang="en-US" altLang="ja-JP" sz="5400" dirty="0" smtClean="0">
                <a:ln w="19050">
                  <a:solidFill>
                    <a:schemeClr val="tx1">
                      <a:alpha val="60000"/>
                    </a:schemeClr>
                  </a:solidFill>
                </a:ln>
              </a:endParaRPr>
            </a:p>
          </p:txBody>
        </p:sp>
      </p:gr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3" name="正方形/長方形 2"/>
          <p:cNvSpPr/>
          <p:nvPr/>
        </p:nvSpPr>
        <p:spPr>
          <a:xfrm>
            <a:off x="770429" y="528294"/>
            <a:ext cx="7420621" cy="769441"/>
          </a:xfrm>
          <a:prstGeom prst="rect">
            <a:avLst/>
          </a:prstGeom>
        </p:spPr>
        <p:txBody>
          <a:bodyPr wrap="none">
            <a:spAutoFit/>
          </a:bodyPr>
          <a:lstStyle/>
          <a:p>
            <a:r>
              <a:rPr lang="en-US" altLang="ja-JP" sz="4400" dirty="0">
                <a:solidFill>
                  <a:srgbClr val="FF6432"/>
                </a:solidFill>
              </a:rPr>
              <a:t>M</a:t>
            </a:r>
            <a:r>
              <a:rPr lang="en-US" altLang="ja-JP" sz="4400" dirty="0"/>
              <a:t>easurement and Contro</a:t>
            </a:r>
            <a:r>
              <a:rPr lang="en-US" altLang="ja-JP" sz="4400" dirty="0">
                <a:solidFill>
                  <a:srgbClr val="FF6432"/>
                </a:solidFill>
              </a:rPr>
              <a:t>l</a:t>
            </a:r>
            <a:endParaRPr lang="ja-JP" altLang="en-US" sz="4400" dirty="0">
              <a:solidFill>
                <a:srgbClr val="FF6432"/>
              </a:solidFill>
            </a:endParaRPr>
          </a:p>
        </p:txBody>
      </p:sp>
    </p:spTree>
    <p:extLst>
      <p:ext uri="{BB962C8B-B14F-4D97-AF65-F5344CB8AC3E}">
        <p14:creationId xmlns:p14="http://schemas.microsoft.com/office/powerpoint/2010/main" val="338616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0564" y="1298525"/>
            <a:ext cx="7424738" cy="1569660"/>
          </a:xfrm>
          <a:prstGeom prst="rect">
            <a:avLst/>
          </a:prstGeom>
          <a:noFill/>
        </p:spPr>
        <p:txBody>
          <a:bodyPr wrap="square" rtlCol="0">
            <a:spAutoFit/>
          </a:bodyPr>
          <a:lstStyle/>
          <a:p>
            <a:pPr algn="ct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Student</a:t>
            </a:r>
          </a:p>
          <a:p>
            <a:pPr algn="ctr"/>
            <a:r>
              <a:rPr lang="ja-JP" altLang="en-US" sz="3600" b="1" dirty="0" smtClean="0">
                <a:solidFill>
                  <a:schemeClr val="tx1">
                    <a:lumMod val="50000"/>
                    <a:lumOff val="50000"/>
                  </a:schemeClr>
                </a:solidFill>
              </a:rPr>
              <a:t>～</a:t>
            </a:r>
            <a:r>
              <a:rPr lang="en-US" altLang="ja-JP" sz="3600" b="1" dirty="0" smtClean="0">
                <a:solidFill>
                  <a:schemeClr val="tx1">
                    <a:lumMod val="50000"/>
                    <a:lumOff val="50000"/>
                  </a:schemeClr>
                </a:solidFill>
              </a:rPr>
              <a:t>2020</a:t>
            </a:r>
            <a:endParaRPr lang="en-US" altLang="ja-JP" sz="2800" b="1" dirty="0" smtClean="0">
              <a:solidFill>
                <a:schemeClr val="tx1">
                  <a:lumMod val="50000"/>
                  <a:lumOff val="50000"/>
                </a:schemeClr>
              </a:solidFill>
            </a:endParaRPr>
          </a:p>
        </p:txBody>
      </p:sp>
      <p:sp>
        <p:nvSpPr>
          <p:cNvPr id="6" name="テキスト ボックス 5"/>
          <p:cNvSpPr txBox="1"/>
          <p:nvPr/>
        </p:nvSpPr>
        <p:spPr>
          <a:xfrm>
            <a:off x="740564" y="3345023"/>
            <a:ext cx="7424738" cy="2000548"/>
          </a:xfrm>
          <a:prstGeom prst="rect">
            <a:avLst/>
          </a:prstGeom>
          <a:noFill/>
        </p:spPr>
        <p:txBody>
          <a:bodyPr wrap="square" rtlCol="0">
            <a:spAutoFit/>
          </a:bodyPr>
          <a:lstStyle/>
          <a:p>
            <a:r>
              <a:rPr lang="en-US" altLang="ja-JP" sz="4400" dirty="0" smtClean="0"/>
              <a:t>Ex) Distributed tablets to</a:t>
            </a:r>
          </a:p>
          <a:p>
            <a:r>
              <a:rPr lang="en-US" altLang="ja-JP" sz="4400" dirty="0"/>
              <a:t> </a:t>
            </a:r>
            <a:r>
              <a:rPr lang="en-US" altLang="ja-JP" sz="4400" dirty="0" smtClean="0"/>
              <a:t> all 6-12 ages in </a:t>
            </a:r>
            <a:r>
              <a:rPr lang="en-US" altLang="ja-JP" sz="4400" b="1" dirty="0" smtClean="0"/>
              <a:t>Saga-city</a:t>
            </a:r>
          </a:p>
          <a:p>
            <a:pPr algn="ctr"/>
            <a:r>
              <a:rPr lang="en-US" altLang="ja-JP" sz="3600" b="1" dirty="0" smtClean="0">
                <a:solidFill>
                  <a:schemeClr val="tx1">
                    <a:lumMod val="50000"/>
                    <a:lumOff val="50000"/>
                  </a:schemeClr>
                </a:solidFill>
              </a:rPr>
              <a:t>about 4,000 students</a:t>
            </a:r>
            <a:endParaRPr lang="en-US" altLang="ja-JP" sz="1100" b="1" dirty="0" smtClean="0">
              <a:solidFill>
                <a:schemeClr val="tx1">
                  <a:lumMod val="50000"/>
                  <a:lumOff val="50000"/>
                </a:schemeClr>
              </a:solidFill>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47712" y="2304000"/>
            <a:ext cx="7424738" cy="1446550"/>
          </a:xfrm>
          <a:prstGeom prst="rect">
            <a:avLst/>
          </a:prstGeom>
          <a:noFill/>
        </p:spPr>
        <p:txBody>
          <a:bodyPr wrap="square" rtlCol="0">
            <a:spAutoFit/>
          </a:bodyPr>
          <a:lstStyle/>
          <a:p>
            <a:pPr algn="ctr"/>
            <a:r>
              <a:rPr lang="en-US" altLang="ja-JP" sz="8800" dirty="0" smtClean="0">
                <a:solidFill>
                  <a:srgbClr val="FF6432"/>
                </a:solidFill>
              </a:rPr>
              <a:t>C</a:t>
            </a:r>
            <a:r>
              <a:rPr lang="en-US" altLang="ja-JP" sz="8800" dirty="0" smtClean="0"/>
              <a:t>ompany</a:t>
            </a:r>
            <a:endParaRPr lang="en-US" altLang="ja-JP" sz="4400" b="1" dirty="0" smtClean="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3914638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5169601" y="1676535"/>
            <a:ext cx="3262485" cy="2803627"/>
            <a:chOff x="5169601" y="1676535"/>
            <a:chExt cx="3262485" cy="2803627"/>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9601" y="1676535"/>
              <a:ext cx="3262485" cy="2265706"/>
            </a:xfrm>
            <a:prstGeom prst="round2DiagRect">
              <a:avLst>
                <a:gd name="adj1" fmla="val 6688"/>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正方形/長方形 1"/>
            <p:cNvSpPr/>
            <p:nvPr/>
          </p:nvSpPr>
          <p:spPr>
            <a:xfrm>
              <a:off x="5693809" y="4110830"/>
              <a:ext cx="2214068" cy="369332"/>
            </a:xfrm>
            <a:prstGeom prst="rect">
              <a:avLst/>
            </a:prstGeom>
          </p:spPr>
          <p:txBody>
            <a:bodyPr wrap="none">
              <a:spAutoFit/>
            </a:bodyPr>
            <a:lstStyle/>
            <a:p>
              <a:r>
                <a:rPr lang="ja-JP" altLang="en-US" dirty="0"/>
                <a:t>http://pegpeg.jp/</a:t>
              </a:r>
            </a:p>
          </p:txBody>
        </p:sp>
      </p:grpSp>
      <p:sp>
        <p:nvSpPr>
          <p:cNvPr id="8" name="テキスト ボックス 7"/>
          <p:cNvSpPr txBox="1"/>
          <p:nvPr/>
        </p:nvSpPr>
        <p:spPr>
          <a:xfrm>
            <a:off x="747713" y="454442"/>
            <a:ext cx="2294288" cy="1200329"/>
          </a:xfrm>
          <a:prstGeom prst="rect">
            <a:avLst/>
          </a:prstGeom>
          <a:noFill/>
        </p:spPr>
        <p:txBody>
          <a:bodyPr wrap="square" rtlCol="0">
            <a:spAutoFit/>
          </a:bodyPr>
          <a:lstStyle/>
          <a:p>
            <a:r>
              <a:rPr lang="en-US" altLang="ja-JP" sz="7200" dirty="0" smtClean="0">
                <a:solidFill>
                  <a:srgbClr val="FF6633"/>
                </a:solidFill>
                <a:effectLst>
                  <a:outerShdw blurRad="50800" dist="38100" dir="2700000" algn="tl" rotWithShape="0">
                    <a:prstClr val="black">
                      <a:alpha val="40000"/>
                    </a:prstClr>
                  </a:outerShdw>
                </a:effectLst>
              </a:rPr>
              <a:t>P</a:t>
            </a:r>
            <a:r>
              <a:rPr lang="en-US" altLang="ja-JP" sz="7200" dirty="0" smtClean="0">
                <a:effectLst>
                  <a:outerShdw blurRad="50800" dist="38100" dir="2700000" algn="tl" rotWithShape="0">
                    <a:prstClr val="black">
                      <a:alpha val="40000"/>
                    </a:prstClr>
                  </a:outerShdw>
                </a:effectLst>
              </a:rPr>
              <a:t>EG</a:t>
            </a:r>
            <a:endParaRPr lang="en-US" altLang="ja-JP" sz="48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0" name="テキスト ボックス 19"/>
          <p:cNvSpPr txBox="1"/>
          <p:nvPr/>
        </p:nvSpPr>
        <p:spPr>
          <a:xfrm>
            <a:off x="747713" y="1676535"/>
            <a:ext cx="4274287" cy="4031873"/>
          </a:xfrm>
          <a:prstGeom prst="rect">
            <a:avLst/>
          </a:prstGeom>
          <a:noFill/>
        </p:spPr>
        <p:txBody>
          <a:bodyPr wrap="square" rtlCol="0">
            <a:spAutoFit/>
          </a:bodyPr>
          <a:lstStyle/>
          <a:p>
            <a:pPr marL="571500" indent="-571500">
              <a:buFont typeface="Arial" panose="020B0604020202020204" pitchFamily="34" charset="0"/>
              <a:buChar char="•"/>
            </a:pPr>
            <a:r>
              <a:rPr lang="en-US" altLang="ja-JP" sz="3200" dirty="0" smtClean="0">
                <a:solidFill>
                  <a:srgbClr val="FF6432"/>
                </a:solidFill>
              </a:rPr>
              <a:t>J</a:t>
            </a:r>
            <a:r>
              <a:rPr lang="en-US" altLang="ja-JP" sz="3200" dirty="0" smtClean="0"/>
              <a:t>oint </a:t>
            </a:r>
            <a:r>
              <a:rPr lang="en-US" altLang="ja-JP" sz="3200" dirty="0"/>
              <a:t>project of CANVAS and </a:t>
            </a:r>
            <a:r>
              <a:rPr lang="en-US" altLang="ja-JP" sz="3200" dirty="0" smtClean="0"/>
              <a:t>Google</a:t>
            </a:r>
          </a:p>
          <a:p>
            <a:pPr marL="571500" indent="-571500">
              <a:buFont typeface="Arial" panose="020B0604020202020204" pitchFamily="34" charset="0"/>
              <a:buChar char="•"/>
            </a:pPr>
            <a:r>
              <a:rPr lang="en-US" altLang="ja-JP" sz="3200" dirty="0" smtClean="0">
                <a:solidFill>
                  <a:srgbClr val="FF6432"/>
                </a:solidFill>
              </a:rPr>
              <a:t>C</a:t>
            </a:r>
            <a:r>
              <a:rPr lang="en-US" altLang="ja-JP" sz="3200" dirty="0" smtClean="0"/>
              <a:t>ANVAS </a:t>
            </a:r>
            <a:r>
              <a:rPr lang="en-US" altLang="ja-JP" sz="3200" dirty="0"/>
              <a:t>hold many workshops for children</a:t>
            </a:r>
            <a:endParaRPr lang="ja-JP" altLang="en-US" sz="3200" dirty="0"/>
          </a:p>
          <a:p>
            <a:pPr marL="571500" indent="-571500">
              <a:buFont typeface="Arial" panose="020B0604020202020204" pitchFamily="34" charset="0"/>
              <a:buChar char="•"/>
            </a:pPr>
            <a:r>
              <a:rPr lang="en-US" altLang="ja-JP" sz="3200" dirty="0" smtClean="0">
                <a:solidFill>
                  <a:srgbClr val="FF6432"/>
                </a:solidFill>
              </a:rPr>
              <a:t>D</a:t>
            </a:r>
            <a:r>
              <a:rPr lang="en-US" altLang="ja-JP" sz="3200" dirty="0" smtClean="0"/>
              <a:t>istributed </a:t>
            </a:r>
            <a:r>
              <a:rPr lang="en-US" altLang="ja-JP" sz="3200" dirty="0"/>
              <a:t>5,000 Raspberry </a:t>
            </a:r>
            <a:r>
              <a:rPr lang="en-US" altLang="ja-JP" sz="3200" dirty="0" smtClean="0"/>
              <a:t>Pi</a:t>
            </a:r>
            <a:endParaRPr lang="ja-JP" altLang="en-US" sz="3200" dirty="0"/>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740186" y="680831"/>
            <a:ext cx="2451887" cy="830997"/>
          </a:xfrm>
          <a:prstGeom prst="rect">
            <a:avLst/>
          </a:prstGeom>
          <a:noFill/>
        </p:spPr>
        <p:txBody>
          <a:bodyPr wrap="square" rtlCol="0">
            <a:spAutoFit/>
          </a:bodyPr>
          <a:lstStyle/>
          <a:p>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76" y="2447890"/>
            <a:ext cx="2369513" cy="2279910"/>
          </a:xfrm>
          <a:prstGeom prst="round2DiagRect">
            <a:avLst>
              <a:gd name="adj1" fmla="val 8926"/>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 name="正方形/長方形 1"/>
          <p:cNvSpPr/>
          <p:nvPr/>
        </p:nvSpPr>
        <p:spPr>
          <a:xfrm>
            <a:off x="761895" y="4904668"/>
            <a:ext cx="3363421" cy="369332"/>
          </a:xfrm>
          <a:prstGeom prst="rect">
            <a:avLst/>
          </a:prstGeom>
        </p:spPr>
        <p:txBody>
          <a:bodyPr wrap="none">
            <a:spAutoFit/>
          </a:bodyPr>
          <a:lstStyle/>
          <a:p>
            <a:r>
              <a:rPr lang="ja-JP" altLang="en-US" dirty="0"/>
              <a:t>http://www.tento-net.com/</a:t>
            </a:r>
          </a:p>
        </p:txBody>
      </p:sp>
      <p:sp>
        <p:nvSpPr>
          <p:cNvPr id="16" name="テキスト ボックス 15"/>
          <p:cNvSpPr txBox="1"/>
          <p:nvPr/>
        </p:nvSpPr>
        <p:spPr>
          <a:xfrm>
            <a:off x="4190532" y="680753"/>
            <a:ext cx="3959445" cy="830997"/>
          </a:xfrm>
          <a:prstGeom prst="rect">
            <a:avLst/>
          </a:prstGeom>
          <a:noFill/>
        </p:spPr>
        <p:txBody>
          <a:bodyPr wrap="square" rtlCol="0">
            <a:spAutoFit/>
          </a:bodyPr>
          <a:lstStyle/>
          <a:p>
            <a:pPr algn="r"/>
            <a:r>
              <a:rPr lang="en-US" altLang="ja-JP" sz="4800" dirty="0" smtClean="0">
                <a:effectLst>
                  <a:outerShdw blurRad="50800" dist="38100" dir="2700000" algn="tl" rotWithShape="0">
                    <a:prstClr val="black">
                      <a:alpha val="40000"/>
                    </a:prstClr>
                  </a:outerShdw>
                </a:effectLst>
              </a:rPr>
              <a:t>Life is </a:t>
            </a:r>
            <a:r>
              <a:rPr lang="en-US" altLang="ja-JP" sz="4800" dirty="0" smtClean="0">
                <a:solidFill>
                  <a:srgbClr val="FF6432"/>
                </a:solidFill>
                <a:effectLst>
                  <a:outerShdw blurRad="50800" dist="38100" dir="2700000" algn="tl" rotWithShape="0">
                    <a:prstClr val="black">
                      <a:alpha val="40000"/>
                    </a:prstClr>
                  </a:outerShdw>
                </a:effectLst>
              </a:rPr>
              <a:t>Tech!</a:t>
            </a:r>
            <a:endParaRPr lang="en-US" altLang="ja-JP" sz="2000" b="1" dirty="0" smtClean="0">
              <a:solidFill>
                <a:srgbClr val="FF6432"/>
              </a:solidFill>
              <a:effectLst>
                <a:outerShdw blurRad="50800" dist="38100" dir="2700000" algn="tl" rotWithShape="0">
                  <a:prstClr val="black">
                    <a:alpha val="40000"/>
                  </a:prstClr>
                </a:outerShdw>
              </a:effectLst>
            </a:endParaRPr>
          </a:p>
        </p:txBody>
      </p:sp>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2000" y="2401284"/>
            <a:ext cx="2752186" cy="2242716"/>
          </a:xfrm>
          <a:prstGeom prst="round2DiagRect">
            <a:avLst>
              <a:gd name="adj1" fmla="val 7046"/>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正方形/長方形 20"/>
          <p:cNvSpPr/>
          <p:nvPr/>
        </p:nvSpPr>
        <p:spPr>
          <a:xfrm>
            <a:off x="4702863" y="4904668"/>
            <a:ext cx="2850460" cy="369332"/>
          </a:xfrm>
          <a:prstGeom prst="rect">
            <a:avLst/>
          </a:prstGeom>
        </p:spPr>
        <p:txBody>
          <a:bodyPr wrap="none">
            <a:spAutoFit/>
          </a:bodyPr>
          <a:lstStyle/>
          <a:p>
            <a:r>
              <a:rPr lang="ja-JP" altLang="en-US" dirty="0"/>
              <a:t>http://life-is-tech.com/</a:t>
            </a:r>
          </a:p>
        </p:txBody>
      </p:sp>
      <p:sp>
        <p:nvSpPr>
          <p:cNvPr id="7" name="正方形/長方形 6"/>
          <p:cNvSpPr/>
          <p:nvPr/>
        </p:nvSpPr>
        <p:spPr>
          <a:xfrm>
            <a:off x="1657062" y="5215227"/>
            <a:ext cx="5708614" cy="1138773"/>
          </a:xfrm>
          <a:prstGeom prst="rect">
            <a:avLst/>
          </a:prstGeom>
        </p:spPr>
        <p:txBody>
          <a:bodyPr wrap="none">
            <a:spAutoFit/>
          </a:bodyPr>
          <a:lstStyle/>
          <a:p>
            <a:pPr algn="ctr"/>
            <a:r>
              <a:rPr lang="en-US" altLang="ja-JP" sz="2400" dirty="0" smtClean="0">
                <a:solidFill>
                  <a:srgbClr val="FF6432"/>
                </a:solidFill>
              </a:rPr>
              <a:t>P</a:t>
            </a:r>
            <a:r>
              <a:rPr lang="en-US" altLang="ja-JP" sz="2400" dirty="0" smtClean="0"/>
              <a:t>rogramming education </a:t>
            </a:r>
            <a:r>
              <a:rPr lang="en-US" altLang="ja-JP" sz="2400" dirty="0">
                <a:solidFill>
                  <a:srgbClr val="FF6432"/>
                </a:solidFill>
              </a:rPr>
              <a:t>a</a:t>
            </a:r>
            <a:r>
              <a:rPr lang="en-US" altLang="ja-JP" sz="2400" dirty="0"/>
              <a:t>s </a:t>
            </a:r>
            <a:r>
              <a:rPr lang="en-US" altLang="ja-JP" sz="2400" dirty="0" smtClean="0">
                <a:solidFill>
                  <a:srgbClr val="FF6432"/>
                </a:solidFill>
              </a:rPr>
              <a:t>a</a:t>
            </a:r>
            <a:r>
              <a:rPr lang="en-US" altLang="ja-JP" sz="2400" dirty="0" smtClean="0"/>
              <a:t> </a:t>
            </a:r>
            <a:r>
              <a:rPr lang="en-US" altLang="ja-JP" sz="2400" dirty="0" smtClean="0">
                <a:solidFill>
                  <a:srgbClr val="FF6432"/>
                </a:solidFill>
              </a:rPr>
              <a:t>S</a:t>
            </a:r>
            <a:r>
              <a:rPr lang="en-US" altLang="ja-JP" sz="2400" dirty="0" smtClean="0"/>
              <a:t>ervice</a:t>
            </a:r>
          </a:p>
          <a:p>
            <a:pPr algn="ctr"/>
            <a:r>
              <a:rPr lang="en-US" altLang="ja-JP" sz="4400" dirty="0" smtClean="0"/>
              <a:t>= </a:t>
            </a:r>
            <a:r>
              <a:rPr lang="en-US" altLang="ja-JP" sz="4400" dirty="0" err="1" smtClean="0">
                <a:solidFill>
                  <a:srgbClr val="FF6432"/>
                </a:solidFill>
              </a:rPr>
              <a:t>PaaS</a:t>
            </a:r>
            <a:r>
              <a:rPr lang="en-US" altLang="ja-JP" sz="4400" dirty="0" smtClean="0">
                <a:solidFill>
                  <a:srgbClr val="FF6432"/>
                </a:solidFill>
              </a:rPr>
              <a:t> </a:t>
            </a:r>
            <a:r>
              <a:rPr lang="en-US" altLang="ja-JP" sz="4400" dirty="0">
                <a:solidFill>
                  <a:srgbClr val="FF6432"/>
                </a:solidFill>
              </a:rPr>
              <a:t>;</a:t>
            </a:r>
            <a:r>
              <a:rPr lang="en-US" altLang="ja-JP" sz="4400" dirty="0" smtClean="0">
                <a:solidFill>
                  <a:srgbClr val="FF6432"/>
                </a:solidFill>
              </a:rPr>
              <a:t>-)</a:t>
            </a:r>
            <a:endParaRPr lang="ja-JP" altLang="en-US" sz="4400" dirty="0">
              <a:solidFill>
                <a:srgbClr val="FF6432"/>
              </a:solidFill>
            </a:endParaRPr>
          </a:p>
        </p:txBody>
      </p:sp>
      <p:sp>
        <p:nvSpPr>
          <p:cNvPr id="3" name="正方形/長方形 2"/>
          <p:cNvSpPr/>
          <p:nvPr/>
        </p:nvSpPr>
        <p:spPr>
          <a:xfrm>
            <a:off x="766432" y="1416613"/>
            <a:ext cx="2815567" cy="954107"/>
          </a:xfrm>
          <a:prstGeom prst="rect">
            <a:avLst/>
          </a:prstGeom>
        </p:spPr>
        <p:txBody>
          <a:bodyPr wrap="square">
            <a:spAutoFit/>
          </a:bodyPr>
          <a:lstStyle/>
          <a:p>
            <a:r>
              <a:rPr lang="en-US" altLang="ja-JP" sz="2800" dirty="0" smtClean="0"/>
              <a:t>Individualized</a:t>
            </a:r>
          </a:p>
          <a:p>
            <a:r>
              <a:rPr lang="en-US" altLang="ja-JP" sz="2800" dirty="0" smtClean="0"/>
              <a:t>instruction</a:t>
            </a:r>
            <a:endParaRPr lang="ja-JP" altLang="en-US" sz="2800" dirty="0"/>
          </a:p>
        </p:txBody>
      </p:sp>
      <p:sp>
        <p:nvSpPr>
          <p:cNvPr id="11" name="正方形/長方形 10"/>
          <p:cNvSpPr/>
          <p:nvPr/>
        </p:nvSpPr>
        <p:spPr>
          <a:xfrm>
            <a:off x="4392000" y="1359000"/>
            <a:ext cx="3802977" cy="646331"/>
          </a:xfrm>
          <a:prstGeom prst="rect">
            <a:avLst/>
          </a:prstGeom>
        </p:spPr>
        <p:txBody>
          <a:bodyPr wrap="square">
            <a:spAutoFit/>
          </a:bodyPr>
          <a:lstStyle/>
          <a:p>
            <a:r>
              <a:rPr lang="en-US" altLang="ja-JP" sz="3600" dirty="0" smtClean="0"/>
              <a:t>Boot camping</a:t>
            </a:r>
            <a:endParaRPr lang="ja-JP" altLang="en-US" sz="3600" dirty="0"/>
          </a:p>
        </p:txBody>
      </p:sp>
    </p:spTree>
    <p:extLst>
      <p:ext uri="{BB962C8B-B14F-4D97-AF65-F5344CB8AC3E}">
        <p14:creationId xmlns:p14="http://schemas.microsoft.com/office/powerpoint/2010/main" val="1811846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482242"/>
            <a:ext cx="7424738" cy="2585323"/>
          </a:xfrm>
          <a:prstGeom prst="rect">
            <a:avLst/>
          </a:prstGeom>
          <a:noFill/>
        </p:spPr>
        <p:txBody>
          <a:bodyPr wrap="square" rtlCol="0">
            <a:spAutoFit/>
          </a:bodyPr>
          <a:lstStyle/>
          <a:p>
            <a:pPr algn="ctr"/>
            <a:r>
              <a:rPr lang="en-US" altLang="ja-JP" sz="5400" dirty="0" smtClean="0">
                <a:solidFill>
                  <a:srgbClr val="FF6432"/>
                </a:solidFill>
              </a:rPr>
              <a:t>W</a:t>
            </a:r>
            <a:r>
              <a:rPr lang="en-US" altLang="ja-JP" sz="5400" dirty="0" smtClean="0"/>
              <a:t>hy many kids programming workshops are </a:t>
            </a:r>
            <a:r>
              <a:rPr lang="en-US" altLang="ja-JP" sz="5400" dirty="0" smtClean="0">
                <a:solidFill>
                  <a:srgbClr val="FF6432"/>
                </a:solidFill>
              </a:rPr>
              <a:t>held?</a:t>
            </a:r>
            <a:endParaRPr lang="en-US" altLang="ja-JP" sz="6000" dirty="0">
              <a:solidFill>
                <a:srgbClr val="FF6432"/>
              </a:solidFill>
            </a:endParaRPr>
          </a:p>
        </p:txBody>
      </p:sp>
      <p:sp>
        <p:nvSpPr>
          <p:cNvPr id="16" name="テキスト ボックス 15"/>
          <p:cNvSpPr txBox="1"/>
          <p:nvPr/>
        </p:nvSpPr>
        <p:spPr>
          <a:xfrm>
            <a:off x="755786" y="4124922"/>
            <a:ext cx="7424738" cy="2308324"/>
          </a:xfrm>
          <a:prstGeom prst="rect">
            <a:avLst/>
          </a:prstGeom>
          <a:noFill/>
        </p:spPr>
        <p:txBody>
          <a:bodyPr wrap="square" rtlCol="0">
            <a:spAutoFit/>
          </a:bodyPr>
          <a:lstStyle/>
          <a:p>
            <a:pPr algn="ctr"/>
            <a:r>
              <a:rPr lang="en-US" altLang="ja-JP" sz="7200" dirty="0" smtClean="0">
                <a:solidFill>
                  <a:srgbClr val="FF6432"/>
                </a:solidFill>
              </a:rPr>
              <a:t>Great tools and materials!</a:t>
            </a:r>
            <a:endParaRPr lang="en-US" altLang="ja-JP" sz="8000"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504000"/>
            <a:ext cx="7515450" cy="5940088"/>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ody </a:t>
            </a:r>
            <a:r>
              <a:rPr lang="en-US" altLang="ja-JP" sz="6000" dirty="0" smtClean="0"/>
              <a:t>: </a:t>
            </a:r>
            <a:r>
              <a:rPr kumimoji="1" lang="en-US" altLang="ja-JP" sz="6000" dirty="0" smtClean="0"/>
              <a:t>Kouji Takao</a:t>
            </a:r>
          </a:p>
          <a:p>
            <a:pPr marL="342900" indent="-342900">
              <a:buFont typeface="Arial" panose="020B0604020202020204" pitchFamily="34" charset="0"/>
              <a:buChar char="•"/>
            </a:pPr>
            <a:r>
              <a:rPr lang="en-US" altLang="ja-JP" sz="4400" b="1" dirty="0" smtClean="0">
                <a:solidFill>
                  <a:srgbClr val="FF6432"/>
                </a:solidFill>
              </a:rPr>
              <a:t>E</a:t>
            </a:r>
            <a:r>
              <a:rPr lang="en-US" altLang="ja-JP" sz="4400" b="1" dirty="0" smtClean="0"/>
              <a:t>ngineer of NaCl</a:t>
            </a:r>
          </a:p>
          <a:p>
            <a:pPr marL="800100" lvl="1" indent="-342900">
              <a:buFont typeface="Arial" panose="020B0604020202020204" pitchFamily="34" charset="0"/>
              <a:buChar char="•"/>
            </a:pPr>
            <a:r>
              <a:rPr lang="en-US" altLang="ja-JP" sz="2800" b="1" dirty="0" smtClean="0">
                <a:solidFill>
                  <a:srgbClr val="FF6432"/>
                </a:solidFill>
              </a:rPr>
              <a:t>N</a:t>
            </a:r>
            <a:r>
              <a:rPr lang="en-US" altLang="ja-JP" sz="2800" b="1" dirty="0" smtClean="0"/>
              <a:t>etwork </a:t>
            </a:r>
            <a:r>
              <a:rPr lang="en-US" altLang="ja-JP" sz="2800" b="1" dirty="0" smtClean="0">
                <a:solidFill>
                  <a:srgbClr val="FF6432"/>
                </a:solidFill>
              </a:rPr>
              <a:t>A</a:t>
            </a:r>
            <a:r>
              <a:rPr lang="en-US" altLang="ja-JP" sz="2800" b="1" dirty="0" smtClean="0"/>
              <a:t>pplied</a:t>
            </a:r>
            <a:br>
              <a:rPr lang="en-US" altLang="ja-JP" sz="2800" b="1" dirty="0" smtClean="0"/>
            </a:br>
            <a:r>
              <a:rPr lang="en-US" altLang="ja-JP" sz="2800" b="1" dirty="0" smtClean="0">
                <a:solidFill>
                  <a:srgbClr val="FF6432"/>
                </a:solidFill>
              </a:rPr>
              <a:t>C</a:t>
            </a:r>
            <a:r>
              <a:rPr lang="en-US" altLang="ja-JP" sz="2800" b="1" dirty="0" smtClean="0"/>
              <a:t>ommunication </a:t>
            </a:r>
            <a:r>
              <a:rPr lang="en-US" altLang="ja-JP" sz="2800" b="1" dirty="0" smtClean="0">
                <a:solidFill>
                  <a:srgbClr val="FF6432"/>
                </a:solidFill>
              </a:rPr>
              <a:t>L</a:t>
            </a:r>
            <a:r>
              <a:rPr lang="en-US" altLang="ja-JP" sz="2800" b="1" dirty="0" smtClean="0"/>
              <a:t>aboratory</a:t>
            </a:r>
            <a:br>
              <a:rPr lang="en-US" altLang="ja-JP" sz="2800" b="1" dirty="0" smtClean="0"/>
            </a:br>
            <a:endParaRPr lang="en-US" altLang="ja-JP" sz="2800" b="1" dirty="0" smtClean="0"/>
          </a:p>
          <a:p>
            <a:pPr marL="342900" indent="-342900">
              <a:buFont typeface="Arial" panose="020B0604020202020204" pitchFamily="34" charset="0"/>
              <a:buChar char="•"/>
            </a:pPr>
            <a:r>
              <a:rPr lang="en-US" altLang="ja-JP" sz="4400" b="1" dirty="0" smtClean="0">
                <a:solidFill>
                  <a:srgbClr val="FF6432"/>
                </a:solidFill>
              </a:rPr>
              <a:t>C</a:t>
            </a:r>
            <a:r>
              <a:rPr lang="en-US" altLang="ja-JP" sz="4400" b="1" dirty="0" smtClean="0"/>
              <a:t>ontact</a:t>
            </a:r>
            <a:br>
              <a:rPr lang="en-US" altLang="ja-JP" sz="4400" b="1" dirty="0" smtClean="0"/>
            </a:br>
            <a:r>
              <a:rPr lang="en-US" altLang="ja-JP" sz="4400" b="1" dirty="0" smtClean="0"/>
              <a:t>	</a:t>
            </a:r>
            <a:r>
              <a:rPr lang="en-US" altLang="ja-JP" sz="4000" b="1" dirty="0" err="1" smtClean="0">
                <a:ln w="25400">
                  <a:solidFill>
                    <a:schemeClr val="bg1">
                      <a:alpha val="60000"/>
                    </a:schemeClr>
                  </a:solidFill>
                </a:ln>
              </a:rPr>
              <a:t>kouji@smalruby.jp</a:t>
            </a:r>
            <a:r>
              <a:rPr lang="en-US" altLang="ja-JP" sz="4000" b="1" dirty="0" smtClean="0">
                <a:ln w="25400">
                  <a:solidFill>
                    <a:schemeClr val="bg1">
                      <a:alpha val="60000"/>
                    </a:schemeClr>
                  </a:solidFill>
                </a:ln>
              </a:rPr>
              <a:t/>
            </a:r>
            <a:br>
              <a:rPr lang="en-US" altLang="ja-JP" sz="4000" b="1" dirty="0" smtClean="0">
                <a:ln w="25400">
                  <a:solidFill>
                    <a:schemeClr val="bg1">
                      <a:alpha val="60000"/>
                    </a:schemeClr>
                  </a:solidFill>
                </a:ln>
              </a:rPr>
            </a:br>
            <a:r>
              <a:rPr lang="en-US" altLang="ja-JP" sz="4000" b="1" dirty="0" smtClean="0">
                <a:ln w="25400">
                  <a:solidFill>
                    <a:schemeClr val="bg1">
                      <a:alpha val="60000"/>
                    </a:schemeClr>
                  </a:solidFill>
                </a:ln>
              </a:rPr>
              <a:t>	@</a:t>
            </a:r>
            <a:r>
              <a:rPr lang="en-US" altLang="ja-JP" sz="4000" b="1" dirty="0" err="1" smtClean="0">
                <a:ln w="25400">
                  <a:solidFill>
                    <a:schemeClr val="bg1">
                      <a:alpha val="60000"/>
                    </a:schemeClr>
                  </a:solidFill>
                </a:ln>
              </a:rPr>
              <a:t>takaokouji_en</a:t>
            </a:r>
            <a:r>
              <a:rPr lang="en-US" altLang="ja-JP" sz="4000" b="1" dirty="0" smtClean="0">
                <a:ln w="25400">
                  <a:solidFill>
                    <a:schemeClr val="bg1">
                      <a:alpha val="60000"/>
                    </a:schemeClr>
                  </a:solidFill>
                </a:ln>
              </a:rPr>
              <a:t/>
            </a:r>
            <a:br>
              <a:rPr lang="en-US" altLang="ja-JP" sz="4000" b="1" dirty="0" smtClean="0">
                <a:ln w="25400">
                  <a:solidFill>
                    <a:schemeClr val="bg1">
                      <a:alpha val="60000"/>
                    </a:schemeClr>
                  </a:solidFill>
                </a:ln>
              </a:rPr>
            </a:br>
            <a:r>
              <a:rPr lang="en-US" altLang="ja-JP" sz="4000" b="1" dirty="0" smtClean="0">
                <a:ln w="25400">
                  <a:solidFill>
                    <a:schemeClr val="bg1">
                      <a:alpha val="60000"/>
                    </a:schemeClr>
                  </a:solidFill>
                </a:ln>
              </a:rPr>
              <a:t>	Facebook</a:t>
            </a:r>
          </a:p>
          <a:p>
            <a:endParaRPr lang="en-US" altLang="ja-JP" sz="2400" b="1" dirty="0" smtClean="0"/>
          </a:p>
        </p:txBody>
      </p:sp>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1509007" y="3304679"/>
            <a:ext cx="6655370" cy="3139321"/>
          </a:xfrm>
          <a:prstGeom prst="rect">
            <a:avLst/>
          </a:prstGeom>
          <a:noFill/>
          <a:ln w="25400">
            <a:noFill/>
          </a:ln>
        </p:spPr>
        <p:txBody>
          <a:bodyPr wrap="square" rtlCol="0">
            <a:spAutoFit/>
          </a:bodyPr>
          <a:lstStyle/>
          <a:p>
            <a:pPr algn="r"/>
            <a:r>
              <a:rPr lang="en-US" altLang="ja-JP" sz="6600" dirty="0" smtClean="0">
                <a:ln w="25400">
                  <a:solidFill>
                    <a:schemeClr val="tx1">
                      <a:alpha val="20000"/>
                    </a:schemeClr>
                  </a:solidFill>
                </a:ln>
                <a:solidFill>
                  <a:srgbClr val="FF6432"/>
                </a:solidFill>
              </a:rPr>
              <a:t>C</a:t>
            </a:r>
            <a:r>
              <a:rPr lang="en-US" altLang="ja-JP" sz="6600" dirty="0" smtClean="0">
                <a:ln w="25400">
                  <a:solidFill>
                    <a:schemeClr val="tx1">
                      <a:alpha val="20000"/>
                    </a:schemeClr>
                  </a:solidFill>
                </a:ln>
              </a:rPr>
              <a:t>ombination</a:t>
            </a:r>
          </a:p>
          <a:p>
            <a:pPr algn="r"/>
            <a:r>
              <a:rPr lang="en-US" altLang="ja-JP" sz="6600" dirty="0" smtClean="0">
                <a:ln w="25400">
                  <a:solidFill>
                    <a:schemeClr val="tx1">
                      <a:alpha val="20000"/>
                    </a:schemeClr>
                  </a:solidFill>
                </a:ln>
              </a:rPr>
              <a:t>of blocks</a:t>
            </a:r>
          </a:p>
          <a:p>
            <a:pPr algn="r"/>
            <a:r>
              <a:rPr lang="en-US" altLang="ja-JP" sz="6600" dirty="0" smtClean="0">
                <a:ln w="25400">
                  <a:solidFill>
                    <a:schemeClr val="tx1">
                      <a:alpha val="20000"/>
                    </a:schemeClr>
                  </a:solidFill>
                </a:ln>
                <a:solidFill>
                  <a:srgbClr val="FF6432"/>
                </a:solidFill>
              </a:rPr>
              <a:t>= Program</a:t>
            </a:r>
            <a:endParaRPr lang="en-US" altLang="ja-JP" sz="6600" dirty="0">
              <a:ln w="25400">
                <a:solidFill>
                  <a:schemeClr val="tx1">
                    <a:alpha val="20000"/>
                  </a:schemeClr>
                </a:solidFill>
              </a:ln>
              <a:solidFill>
                <a:srgbClr val="FF6432"/>
              </a:solidFill>
            </a:endParaRPr>
          </a:p>
        </p:txBody>
      </p:sp>
      <p:sp>
        <p:nvSpPr>
          <p:cNvPr id="17" name="テキスト ボックス 16"/>
          <p:cNvSpPr txBox="1"/>
          <p:nvPr/>
        </p:nvSpPr>
        <p:spPr>
          <a:xfrm>
            <a:off x="657000" y="369000"/>
            <a:ext cx="6554342" cy="2123658"/>
          </a:xfrm>
          <a:prstGeom prst="rect">
            <a:avLst/>
          </a:prstGeom>
          <a:noFill/>
          <a:ln w="25400">
            <a:noFill/>
          </a:ln>
        </p:spPr>
        <p:txBody>
          <a:bodyPr wrap="square" rtlCol="0">
            <a:spAutoFit/>
          </a:bodyPr>
          <a:lstStyle/>
          <a:p>
            <a:r>
              <a:rPr lang="en-US" altLang="ja-JP" sz="6600" dirty="0" smtClean="0">
                <a:ln w="25400">
                  <a:solidFill>
                    <a:schemeClr val="tx1">
                      <a:alpha val="20000"/>
                    </a:schemeClr>
                  </a:solidFill>
                </a:ln>
                <a:solidFill>
                  <a:srgbClr val="FF6432"/>
                </a:solidFill>
              </a:rPr>
              <a:t>B</a:t>
            </a:r>
            <a:r>
              <a:rPr lang="en-US" altLang="ja-JP" sz="6600" dirty="0" smtClean="0">
                <a:ln w="25400">
                  <a:solidFill>
                    <a:schemeClr val="tx1">
                      <a:alpha val="20000"/>
                    </a:schemeClr>
                  </a:solidFill>
                </a:ln>
              </a:rPr>
              <a:t>locks</a:t>
            </a:r>
          </a:p>
          <a:p>
            <a:r>
              <a:rPr lang="en-US" altLang="ja-JP" sz="6600" dirty="0" smtClean="0">
                <a:ln w="25400">
                  <a:solidFill>
                    <a:schemeClr val="tx1">
                      <a:alpha val="20000"/>
                    </a:schemeClr>
                  </a:solidFill>
                </a:ln>
                <a:solidFill>
                  <a:srgbClr val="FF6432"/>
                </a:solidFill>
              </a:rPr>
              <a:t>= Instructions</a:t>
            </a:r>
            <a:endParaRPr lang="en-US" altLang="ja-JP" sz="6600" dirty="0">
              <a:ln w="25400">
                <a:solidFill>
                  <a:schemeClr val="tx1">
                    <a:alpha val="20000"/>
                  </a:schemeClr>
                </a:solid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2182791"/>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020286" y="3871337"/>
            <a:ext cx="2655000"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E</a:t>
            </a:r>
            <a:r>
              <a:rPr lang="en-US" altLang="ja-JP" sz="5400" dirty="0" smtClean="0">
                <a:ln w="25400">
                  <a:solidFill>
                    <a:schemeClr val="tx1">
                      <a:alpha val="20000"/>
                    </a:schemeClr>
                  </a:solidFill>
                </a:ln>
              </a:rPr>
              <a:t>nglish</a:t>
            </a:r>
            <a:endParaRPr lang="en-US" altLang="ja-JP" sz="5400" dirty="0">
              <a:ln w="25400">
                <a:solidFill>
                  <a:schemeClr val="tx1">
                    <a:alpha val="20000"/>
                  </a:schemeClr>
                </a:solidFill>
              </a:ln>
            </a:endParaRPr>
          </a:p>
        </p:txBody>
      </p:sp>
      <p:sp>
        <p:nvSpPr>
          <p:cNvPr id="11" name="テキスト ボックス 10"/>
          <p:cNvSpPr txBox="1"/>
          <p:nvPr/>
        </p:nvSpPr>
        <p:spPr>
          <a:xfrm>
            <a:off x="5094261" y="3885440"/>
            <a:ext cx="3434066"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J</a:t>
            </a:r>
            <a:r>
              <a:rPr lang="en-US" altLang="ja-JP" sz="5400" dirty="0" smtClean="0">
                <a:ln w="25400">
                  <a:solidFill>
                    <a:schemeClr val="tx1">
                      <a:alpha val="20000"/>
                    </a:schemeClr>
                  </a:solidFill>
                </a:ln>
              </a:rPr>
              <a:t>apanese</a:t>
            </a:r>
            <a:endParaRPr lang="en-US" altLang="ja-JP" sz="5400" dirty="0">
              <a:ln w="25400">
                <a:solidFill>
                  <a:schemeClr val="tx1">
                    <a:alpha val="20000"/>
                  </a:schemeClr>
                </a:solid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48040" y="547814"/>
            <a:ext cx="7424737"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I</a:t>
            </a:r>
            <a:r>
              <a:rPr lang="en-US" altLang="ja-JP" sz="5400" dirty="0" smtClean="0">
                <a:ln w="25400">
                  <a:solidFill>
                    <a:schemeClr val="tx1">
                      <a:alpha val="20000"/>
                    </a:schemeClr>
                  </a:solidFill>
                </a:ln>
              </a:rPr>
              <a:t>nternationalization</a:t>
            </a:r>
            <a:endParaRPr lang="en-US" altLang="ja-JP" sz="5400" dirty="0">
              <a:ln w="25400">
                <a:solidFill>
                  <a:schemeClr val="tx1">
                    <a:alpha val="20000"/>
                  </a:schemeClr>
                </a:solidFill>
              </a:ln>
              <a:solidFill>
                <a:srgbClr val="FF6432"/>
              </a:solidFill>
            </a:endParaRPr>
          </a:p>
        </p:txBody>
      </p:sp>
      <p:sp>
        <p:nvSpPr>
          <p:cNvPr id="5" name="左右矢印 4"/>
          <p:cNvSpPr/>
          <p:nvPr/>
        </p:nvSpPr>
        <p:spPr>
          <a:xfrm>
            <a:off x="3675286" y="404057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746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3297" r="35168" b="75247"/>
          <a:stretch/>
        </p:blipFill>
        <p:spPr>
          <a:xfrm rot="21334645">
            <a:off x="-456980" y="2369466"/>
            <a:ext cx="5991039" cy="26778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354" y="4390235"/>
            <a:ext cx="3228055" cy="25125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テキスト ボックス 16"/>
          <p:cNvSpPr txBox="1"/>
          <p:nvPr/>
        </p:nvSpPr>
        <p:spPr>
          <a:xfrm>
            <a:off x="742854" y="613033"/>
            <a:ext cx="4570360" cy="1015663"/>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rPr>
              <a:t>Easy to run</a:t>
            </a:r>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47049">
            <a:off x="5453979" y="3818482"/>
            <a:ext cx="3660816" cy="24243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2414" y="684213"/>
            <a:ext cx="2025000" cy="873305"/>
          </a:xfrm>
          <a:prstGeom prst="rect">
            <a:avLst/>
          </a:prstGeom>
        </p:spPr>
      </p:pic>
      <p:sp>
        <p:nvSpPr>
          <p:cNvPr id="10" name="テキスト ボックス 9"/>
          <p:cNvSpPr txBox="1"/>
          <p:nvPr/>
        </p:nvSpPr>
        <p:spPr>
          <a:xfrm>
            <a:off x="2736399" y="2267916"/>
            <a:ext cx="3105000" cy="1015663"/>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rPr>
              <a:t>P</a:t>
            </a:r>
            <a:r>
              <a:rPr lang="en-US" altLang="ja-JP" sz="6000" dirty="0" smtClean="0">
                <a:ln w="25400">
                  <a:solidFill>
                    <a:schemeClr val="tx1">
                      <a:alpha val="20000"/>
                    </a:schemeClr>
                  </a:solidFill>
                </a:ln>
              </a:rPr>
              <a:t>ress</a:t>
            </a:r>
          </a:p>
        </p:txBody>
      </p:sp>
      <p:sp>
        <p:nvSpPr>
          <p:cNvPr id="3" name="円/楕円 2"/>
          <p:cNvSpPr/>
          <p:nvPr/>
        </p:nvSpPr>
        <p:spPr>
          <a:xfrm>
            <a:off x="1174891" y="2139680"/>
            <a:ext cx="1260000" cy="1192067"/>
          </a:xfrm>
          <a:prstGeom prst="ellipse">
            <a:avLst/>
          </a:prstGeom>
          <a:noFill/>
          <a:ln w="127000">
            <a:solidFill>
              <a:srgbClr val="FF6432">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74913" y="5030655"/>
            <a:ext cx="1980001" cy="1015663"/>
          </a:xfrm>
          <a:prstGeom prst="rect">
            <a:avLst/>
          </a:prstGeom>
          <a:noFill/>
          <a:ln w="25400">
            <a:noFill/>
          </a:ln>
        </p:spPr>
        <p:txBody>
          <a:bodyPr wrap="square" rtlCol="0">
            <a:spAutoFit/>
          </a:bodyPr>
          <a:lstStyle/>
          <a:p>
            <a:r>
              <a:rPr lang="en-US" altLang="ja-JP" sz="6000" dirty="0" smtClean="0">
                <a:ln w="25400">
                  <a:solidFill>
                    <a:schemeClr val="bg1">
                      <a:alpha val="60000"/>
                    </a:schemeClr>
                  </a:solidFill>
                </a:ln>
                <a:solidFill>
                  <a:srgbClr val="FF6432"/>
                </a:solidFill>
              </a:rPr>
              <a:t>R</a:t>
            </a:r>
            <a:r>
              <a:rPr lang="en-US" altLang="ja-JP" sz="6000" dirty="0" smtClean="0">
                <a:ln w="25400">
                  <a:solidFill>
                    <a:schemeClr val="bg1">
                      <a:alpha val="60000"/>
                    </a:schemeClr>
                  </a:solidFill>
                </a:ln>
              </a:rPr>
              <a:t>un</a:t>
            </a:r>
          </a:p>
        </p:txBody>
      </p:sp>
    </p:spTree>
    <p:extLst>
      <p:ext uri="{BB962C8B-B14F-4D97-AF65-F5344CB8AC3E}">
        <p14:creationId xmlns:p14="http://schemas.microsoft.com/office/powerpoint/2010/main" val="89965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1719000"/>
            <a:ext cx="6798629" cy="3785652"/>
          </a:xfrm>
          <a:prstGeom prst="rect">
            <a:avLst/>
          </a:prstGeom>
          <a:noFill/>
        </p:spPr>
        <p:txBody>
          <a:bodyPr wrap="square" rtlCol="0">
            <a:spAutoFit/>
          </a:bodyPr>
          <a:lstStyle/>
          <a:p>
            <a:pPr marL="857250" indent="-857250">
              <a:buFont typeface="Arial" panose="020B0604020202020204" pitchFamily="34" charset="0"/>
              <a:buChar char="•"/>
            </a:pPr>
            <a:r>
              <a:rPr lang="en-US" altLang="ja-JP" sz="4800" dirty="0" smtClean="0">
                <a:solidFill>
                  <a:srgbClr val="FF6432"/>
                </a:solidFill>
              </a:rPr>
              <a:t>T</a:t>
            </a:r>
            <a:r>
              <a:rPr lang="en-US" altLang="ja-JP" sz="4800" dirty="0" smtClean="0"/>
              <a:t>yping</a:t>
            </a:r>
            <a:br>
              <a:rPr lang="en-US" altLang="ja-JP" sz="4800" dirty="0" smtClean="0"/>
            </a:br>
            <a:endParaRPr lang="en-US" altLang="ja-JP" sz="4800" dirty="0" smtClean="0"/>
          </a:p>
          <a:p>
            <a:pPr marL="857250" indent="-857250">
              <a:buFont typeface="Arial" panose="020B0604020202020204" pitchFamily="34" charset="0"/>
              <a:buChar char="•"/>
            </a:pPr>
            <a:r>
              <a:rPr lang="en-US" altLang="ja-JP" sz="4800" dirty="0" smtClean="0">
                <a:solidFill>
                  <a:srgbClr val="FF6432"/>
                </a:solidFill>
              </a:rPr>
              <a:t>E</a:t>
            </a:r>
            <a:r>
              <a:rPr lang="en-US" altLang="ja-JP" sz="4800" dirty="0" smtClean="0"/>
              <a:t>nglish</a:t>
            </a:r>
            <a:br>
              <a:rPr lang="en-US" altLang="ja-JP" sz="4800" dirty="0" smtClean="0"/>
            </a:br>
            <a:endParaRPr lang="en-US" altLang="ja-JP" sz="4800" dirty="0" smtClean="0"/>
          </a:p>
          <a:p>
            <a:pPr marL="857250" indent="-857250">
              <a:buFont typeface="Arial" panose="020B0604020202020204" pitchFamily="34" charset="0"/>
              <a:buChar char="•"/>
            </a:pPr>
            <a:r>
              <a:rPr lang="en-US" altLang="ja-JP" sz="4800" dirty="0" smtClean="0">
                <a:solidFill>
                  <a:srgbClr val="FF6432"/>
                </a:solidFill>
              </a:rPr>
              <a:t>R</a:t>
            </a:r>
            <a:r>
              <a:rPr lang="en-US" altLang="ja-JP" sz="4800" dirty="0" smtClean="0"/>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P</a:t>
            </a:r>
            <a:r>
              <a:rPr lang="en-US" altLang="ja-JP" sz="6600" dirty="0" smtClean="0"/>
              <a:t>roblems</a:t>
            </a:r>
            <a:endParaRPr lang="en-US" altLang="ja-JP" sz="6000" dirty="0"/>
          </a:p>
        </p:txBody>
      </p:sp>
      <p:sp>
        <p:nvSpPr>
          <p:cNvPr id="4" name="テキスト ボックス 3"/>
          <p:cNvSpPr txBox="1"/>
          <p:nvPr/>
        </p:nvSpPr>
        <p:spPr>
          <a:xfrm>
            <a:off x="1625371" y="2574000"/>
            <a:ext cx="7518629" cy="3477875"/>
          </a:xfrm>
          <a:prstGeom prst="rect">
            <a:avLst/>
          </a:prstGeom>
          <a:noFill/>
        </p:spPr>
        <p:txBody>
          <a:bodyPr wrap="square" rtlCol="0">
            <a:spAutoFit/>
          </a:bodyPr>
          <a:lstStyle/>
          <a:p>
            <a:r>
              <a:rPr lang="ja-JP" altLang="en-US" sz="4400" dirty="0" smtClean="0">
                <a:solidFill>
                  <a:srgbClr val="FF6432"/>
                </a:solidFill>
              </a:rPr>
              <a:t>➡</a:t>
            </a:r>
            <a:r>
              <a:rPr lang="en-US" altLang="ja-JP" sz="4400" dirty="0" smtClean="0">
                <a:solidFill>
                  <a:srgbClr val="FF6432"/>
                </a:solidFill>
              </a:rPr>
              <a:t>Blocks</a:t>
            </a:r>
          </a:p>
          <a:p>
            <a:endParaRPr lang="en-US" altLang="ja-JP" sz="4400" dirty="0" smtClean="0"/>
          </a:p>
          <a:p>
            <a:r>
              <a:rPr lang="ja-JP" altLang="en-US" sz="4400" dirty="0">
                <a:solidFill>
                  <a:srgbClr val="FF6432"/>
                </a:solidFill>
              </a:rPr>
              <a:t>➡ </a:t>
            </a:r>
            <a:r>
              <a:rPr lang="en-US" altLang="ja-JP" sz="4400" dirty="0" smtClean="0">
                <a:solidFill>
                  <a:srgbClr val="FF6432"/>
                </a:solidFill>
              </a:rPr>
              <a:t>Internationalization</a:t>
            </a:r>
          </a:p>
          <a:p>
            <a:endParaRPr lang="en-US" altLang="ja-JP" sz="4400" dirty="0" smtClean="0">
              <a:solidFill>
                <a:srgbClr val="FF6432"/>
              </a:solidFill>
            </a:endParaRPr>
          </a:p>
          <a:p>
            <a:r>
              <a:rPr lang="ja-JP" altLang="en-US" sz="4400" dirty="0">
                <a:solidFill>
                  <a:srgbClr val="FF6432"/>
                </a:solidFill>
              </a:rPr>
              <a:t>➡ </a:t>
            </a:r>
            <a:r>
              <a:rPr lang="en-US" altLang="ja-JP" sz="4400" dirty="0" smtClean="0">
                <a:solidFill>
                  <a:srgbClr val="FF6432"/>
                </a:solidFill>
              </a:rPr>
              <a:t>Combination of blocks</a:t>
            </a:r>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846659"/>
          </a:xfrm>
          <a:prstGeom prst="rect">
            <a:avLst/>
          </a:prstGeom>
          <a:noFill/>
        </p:spPr>
        <p:txBody>
          <a:bodyPr wrap="square" rtlCol="0">
            <a:spAutoFit/>
          </a:bodyPr>
          <a:lstStyle/>
          <a:p>
            <a:pPr algn="r"/>
            <a:r>
              <a:rPr lang="en-US" altLang="ja-JP" sz="6600" dirty="0" smtClean="0">
                <a:solidFill>
                  <a:srgbClr val="FF6432"/>
                </a:solidFill>
              </a:rPr>
              <a:t>Smalruby</a:t>
            </a:r>
          </a:p>
          <a:p>
            <a:pPr algn="r"/>
            <a:r>
              <a:rPr lang="en-US" altLang="ja-JP" sz="4400" dirty="0" smtClean="0">
                <a:latin typeface="+mn-ea"/>
              </a:rPr>
              <a:t>(</a:t>
            </a:r>
            <a:r>
              <a:rPr lang="en-US" altLang="ja-JP" sz="4400" dirty="0" err="1" smtClean="0">
                <a:latin typeface="+mn-ea"/>
              </a:rPr>
              <a:t>smɔ</a:t>
            </a:r>
            <a:r>
              <a:rPr lang="en-US" altLang="ja-JP" sz="4400" dirty="0" smtClean="0">
                <a:latin typeface="+mn-ea"/>
              </a:rPr>
              <a:t>́ː</a:t>
            </a:r>
            <a:r>
              <a:rPr lang="en-US" altLang="ja-JP" sz="4400" dirty="0" err="1" smtClean="0">
                <a:latin typeface="+mn-ea"/>
              </a:rPr>
              <a:t>rúːbi</a:t>
            </a:r>
            <a:r>
              <a:rPr lang="en-US" altLang="ja-JP" sz="4400" dirty="0" smtClean="0">
                <a:latin typeface="+mn-ea"/>
              </a:rPr>
              <a:t>)</a:t>
            </a:r>
            <a:endParaRPr lang="en-US" altLang="ja-JP" sz="5400" dirty="0" smtClean="0">
              <a:solidFill>
                <a:srgbClr val="FF6432"/>
              </a:solidFill>
              <a:latin typeface="+mn-ea"/>
            </a:endParaRPr>
          </a:p>
        </p:txBody>
      </p:sp>
      <p:sp>
        <p:nvSpPr>
          <p:cNvPr id="4" name="テキスト ボックス 3"/>
          <p:cNvSpPr txBox="1"/>
          <p:nvPr/>
        </p:nvSpPr>
        <p:spPr>
          <a:xfrm>
            <a:off x="776331" y="549000"/>
            <a:ext cx="7424738" cy="1200329"/>
          </a:xfrm>
          <a:prstGeom prst="rect">
            <a:avLst/>
          </a:prstGeom>
          <a:noFill/>
        </p:spPr>
        <p:txBody>
          <a:bodyPr wrap="square" rtlCol="0">
            <a:spAutoFit/>
          </a:bodyPr>
          <a:lstStyle/>
          <a:p>
            <a:r>
              <a:rPr lang="en-US" altLang="ja-JP" sz="7200" dirty="0" smtClean="0">
                <a:solidFill>
                  <a:srgbClr val="FF6432"/>
                </a:solidFill>
              </a:rPr>
              <a:t>R</a:t>
            </a:r>
            <a:r>
              <a:rPr lang="en-US" altLang="ja-JP" sz="7200" dirty="0" smtClean="0"/>
              <a:t>uby</a:t>
            </a:r>
            <a:r>
              <a:rPr lang="en-US" altLang="ja-JP" sz="7200" dirty="0" smtClean="0">
                <a:solidFill>
                  <a:srgbClr val="FF6432"/>
                </a:solidFill>
              </a:rPr>
              <a:t> </a:t>
            </a:r>
            <a:r>
              <a:rPr lang="en-US" altLang="ja-JP" sz="7200" dirty="0" smtClean="0"/>
              <a:t>+ Scratc</a:t>
            </a:r>
            <a:r>
              <a:rPr lang="en-US" altLang="ja-JP" sz="7200" dirty="0" smtClean="0">
                <a:solidFill>
                  <a:srgbClr val="FF6432"/>
                </a:solidFill>
              </a:rPr>
              <a:t>h</a:t>
            </a:r>
            <a:endParaRPr lang="en-US" altLang="ja-JP" sz="8000" dirty="0">
              <a:solidFill>
                <a:srgbClr val="FF6432"/>
              </a:solidFill>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smtClean="0"/>
              <a:t>Hi,</a:t>
            </a:r>
          </a:p>
          <a:p>
            <a:pPr algn="ctr"/>
            <a:r>
              <a:rPr lang="en-US" altLang="ja-JP" sz="2400" dirty="0" smtClean="0"/>
              <a:t>I’m </a:t>
            </a:r>
            <a:r>
              <a:rPr kumimoji="1" lang="en-US" altLang="ja-JP" sz="2400" dirty="0" smtClean="0"/>
              <a:t>Hatti!</a:t>
            </a:r>
            <a:endParaRPr kumimoji="1" lang="ja-JP" altLang="en-US" sz="2400"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8704" y="781513"/>
            <a:ext cx="3396919" cy="27299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000" y="270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55" y="3339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dirty="0" smtClean="0">
                <a:solidFill>
                  <a:srgbClr val="FF6432"/>
                </a:solidFill>
              </a:rPr>
              <a:t>S</a:t>
            </a:r>
            <a:r>
              <a:rPr lang="en-US" altLang="ja-JP" sz="11500" dirty="0" smtClean="0"/>
              <a:t>malruby</a:t>
            </a:r>
          </a:p>
          <a:p>
            <a:pPr algn="ctr"/>
            <a:r>
              <a:rPr lang="en-US" altLang="ja-JP" sz="6600" dirty="0">
                <a:latin typeface="+mn-ea"/>
              </a:rPr>
              <a:t>(</a:t>
            </a:r>
            <a:r>
              <a:rPr lang="en-US" altLang="ja-JP" sz="6600" dirty="0" err="1">
                <a:latin typeface="+mn-ea"/>
              </a:rPr>
              <a:t>smɔ</a:t>
            </a:r>
            <a:r>
              <a:rPr lang="en-US" altLang="ja-JP" sz="6600" dirty="0">
                <a:latin typeface="+mn-ea"/>
              </a:rPr>
              <a:t>́ː</a:t>
            </a:r>
            <a:r>
              <a:rPr lang="en-US" altLang="ja-JP" sz="6600" dirty="0" err="1">
                <a:latin typeface="+mn-ea"/>
              </a:rPr>
              <a:t>rúːbi</a:t>
            </a:r>
            <a:r>
              <a:rPr lang="en-US" altLang="ja-JP" sz="6600" dirty="0" smtClean="0">
                <a:latin typeface="+mn-ea"/>
              </a:rPr>
              <a:t>)</a:t>
            </a:r>
            <a:endParaRPr lang="en-US" altLang="ja-JP" sz="6600"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55252" y="459000"/>
            <a:ext cx="7424737" cy="4555093"/>
          </a:xfrm>
          <a:prstGeom prst="rect">
            <a:avLst/>
          </a:prstGeom>
          <a:noFill/>
        </p:spPr>
        <p:txBody>
          <a:bodyPr wrap="square" rtlCol="0">
            <a:spAutoFit/>
          </a:bodyPr>
          <a:lstStyle/>
          <a:p>
            <a:r>
              <a:rPr lang="en-US" altLang="ja-JP" sz="6600" dirty="0" smtClean="0">
                <a:solidFill>
                  <a:srgbClr val="FF6432"/>
                </a:solidFill>
              </a:rPr>
              <a:t>S</a:t>
            </a:r>
            <a:r>
              <a:rPr lang="en-US" altLang="ja-JP" sz="5400" dirty="0" smtClean="0"/>
              <a:t>cratch Features</a:t>
            </a:r>
            <a:br>
              <a:rPr lang="en-US" altLang="ja-JP" sz="5400" dirty="0" smtClean="0"/>
            </a:br>
            <a:endParaRPr lang="en-US" altLang="ja-JP" sz="3200" dirty="0" smtClean="0"/>
          </a:p>
          <a:p>
            <a:pPr marL="571500" indent="-571500">
              <a:buFont typeface="Arial" panose="020B0604020202020204" pitchFamily="34" charset="0"/>
              <a:buChar char="•"/>
            </a:pPr>
            <a:r>
              <a:rPr lang="en-US" altLang="ja-JP" sz="4800" dirty="0" smtClean="0">
                <a:solidFill>
                  <a:srgbClr val="FF6432"/>
                </a:solidFill>
              </a:rPr>
              <a:t>I</a:t>
            </a:r>
            <a:r>
              <a:rPr lang="en-US" altLang="ja-JP" sz="4800" dirty="0" smtClean="0"/>
              <a:t>nstruction Blocks</a:t>
            </a:r>
          </a:p>
          <a:p>
            <a:pPr marL="571500" indent="-571500">
              <a:buFont typeface="Arial" panose="020B0604020202020204" pitchFamily="34" charset="0"/>
              <a:buChar char="•"/>
            </a:pPr>
            <a:r>
              <a:rPr lang="en-US" altLang="ja-JP" sz="4800" dirty="0" smtClean="0">
                <a:solidFill>
                  <a:srgbClr val="FF6432"/>
                </a:solidFill>
              </a:rPr>
              <a:t>C</a:t>
            </a:r>
            <a:r>
              <a:rPr lang="en-US" altLang="ja-JP" sz="4800" dirty="0" smtClean="0"/>
              <a:t>haracters and</a:t>
            </a:r>
            <a:br>
              <a:rPr lang="en-US" altLang="ja-JP" sz="4800" dirty="0" smtClean="0"/>
            </a:br>
            <a:r>
              <a:rPr lang="en-US" altLang="ja-JP" sz="4800" dirty="0" smtClean="0"/>
              <a:t>Stages</a:t>
            </a:r>
          </a:p>
          <a:p>
            <a:pPr marL="571500" indent="-571500">
              <a:buFont typeface="Arial" panose="020B0604020202020204" pitchFamily="34" charset="0"/>
              <a:buChar char="•"/>
            </a:pPr>
            <a:r>
              <a:rPr lang="en-US" altLang="ja-JP" sz="4800" dirty="0" smtClean="0">
                <a:solidFill>
                  <a:srgbClr val="FF6432"/>
                </a:solidFill>
              </a:rPr>
              <a:t>E</a:t>
            </a:r>
            <a:r>
              <a:rPr lang="en-US" altLang="ja-JP" sz="4800" dirty="0" smtClean="0"/>
              <a:t>asy to Run</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45545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4915788"/>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57000" y="459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916761" y="5383619"/>
            <a:ext cx="2693432" cy="776757"/>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57913" y="842339"/>
            <a:ext cx="7424737" cy="4539704"/>
          </a:xfrm>
          <a:prstGeom prst="rect">
            <a:avLst/>
          </a:prstGeom>
          <a:noFill/>
        </p:spPr>
        <p:txBody>
          <a:bodyPr wrap="square" rtlCol="0">
            <a:spAutoFit/>
          </a:bodyPr>
          <a:lstStyle/>
          <a:p>
            <a:pPr algn="ctr"/>
            <a:r>
              <a:rPr lang="en-US" altLang="ja-JP" sz="6600" dirty="0" smtClean="0">
                <a:ln w="25400">
                  <a:noFill/>
                </a:ln>
                <a:solidFill>
                  <a:srgbClr val="FF6432"/>
                </a:solidFill>
                <a:effectLst/>
                <a:latin typeface="+mj-lt"/>
              </a:rPr>
              <a:t>Made possible by</a:t>
            </a:r>
            <a:endParaRPr lang="en-US" altLang="ja-JP" sz="8000" dirty="0" smtClean="0">
              <a:ln w="25400">
                <a:noFill/>
              </a:ln>
              <a:solidFill>
                <a:srgbClr val="FF6432"/>
              </a:solidFill>
              <a:effectLst/>
              <a:latin typeface="+mj-lt"/>
            </a:endParaRPr>
          </a:p>
          <a:p>
            <a:pPr algn="ctr"/>
            <a:endParaRPr lang="en-US" altLang="ja-JP" sz="2400" dirty="0" smtClean="0">
              <a:ln w="25400">
                <a:noFill/>
              </a:ln>
              <a:solidFill>
                <a:srgbClr val="FF6432"/>
              </a:solidFill>
              <a:effectLst/>
              <a:latin typeface="+mj-lt"/>
            </a:endParaRPr>
          </a:p>
          <a:p>
            <a:pPr algn="ctr"/>
            <a:r>
              <a:rPr lang="en-US" altLang="ja-JP" sz="19900" dirty="0" smtClean="0">
                <a:ln w="25400">
                  <a:noFill/>
                </a:ln>
                <a:solidFill>
                  <a:srgbClr val="FF6432"/>
                </a:solidFill>
                <a:effectLst/>
                <a:latin typeface="+mj-lt"/>
              </a:rPr>
              <a:t>NaCl</a:t>
            </a:r>
            <a:endParaRPr kumimoji="1" lang="ja-JP" altLang="en-US" dirty="0">
              <a:ln w="25400">
                <a:noFill/>
              </a:ln>
              <a:solidFill>
                <a:srgbClr val="FF6432"/>
              </a:solidFill>
              <a:effectLst/>
              <a:latin typeface="+mj-lt"/>
            </a:endParaRPr>
          </a:p>
        </p:txBody>
      </p:sp>
    </p:spTree>
    <p:extLst>
      <p:ext uri="{BB962C8B-B14F-4D97-AF65-F5344CB8AC3E}">
        <p14:creationId xmlns:p14="http://schemas.microsoft.com/office/powerpoint/2010/main" val="3024595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6" name="テキスト ボックス 5"/>
          <p:cNvSpPr txBox="1"/>
          <p:nvPr/>
        </p:nvSpPr>
        <p:spPr>
          <a:xfrm>
            <a:off x="735974" y="2289880"/>
            <a:ext cx="7436476" cy="1938992"/>
          </a:xfrm>
          <a:prstGeom prst="rect">
            <a:avLst/>
          </a:prstGeom>
          <a:noFill/>
        </p:spPr>
        <p:txBody>
          <a:bodyPr wrap="square" rtlCol="0">
            <a:spAutoFit/>
          </a:bodyPr>
          <a:lstStyle/>
          <a:p>
            <a:pPr algn="ctr"/>
            <a:r>
              <a:rPr lang="en-US" altLang="ja-JP" sz="6000" dirty="0" smtClean="0">
                <a:solidFill>
                  <a:srgbClr val="FF6432"/>
                </a:solidFill>
                <a:effectLst>
                  <a:outerShdw blurRad="50800" dist="101600" dir="5400000" algn="t" rotWithShape="0">
                    <a:prstClr val="black">
                      <a:alpha val="40000"/>
                    </a:prstClr>
                  </a:outerShdw>
                </a:effectLst>
              </a:rPr>
              <a:t>K</a:t>
            </a:r>
            <a:r>
              <a:rPr lang="en-US" altLang="ja-JP" sz="6000" dirty="0" smtClean="0">
                <a:solidFill>
                  <a:schemeClr val="bg1"/>
                </a:solidFill>
                <a:effectLst>
                  <a:outerShdw blurRad="50800" dist="101600" dir="5400000" algn="t" rotWithShape="0">
                    <a:prstClr val="black">
                      <a:alpha val="40000"/>
                    </a:prstClr>
                  </a:outerShdw>
                </a:effectLst>
              </a:rPr>
              <a:t>IDS WANTED TO CODE </a:t>
            </a:r>
            <a:r>
              <a:rPr lang="en-US" altLang="ja-JP" sz="6000" dirty="0" smtClean="0">
                <a:solidFill>
                  <a:srgbClr val="FF6432"/>
                </a:solidFill>
                <a:effectLst>
                  <a:outerShdw blurRad="50800" dist="101600" dir="5400000" algn="t" rotWithShape="0">
                    <a:prstClr val="black">
                      <a:alpha val="40000"/>
                    </a:prstClr>
                  </a:outerShdw>
                </a:effectLst>
              </a:rPr>
              <a:t>DIRECTLY!</a:t>
            </a:r>
            <a:endParaRPr lang="en-US" altLang="ja-JP" sz="6000" dirty="0">
              <a:solidFill>
                <a:srgbClr val="FF6432"/>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33213958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smtClean="0">
                <a:solidFill>
                  <a:schemeClr val="tx1">
                    <a:lumMod val="50000"/>
                    <a:lumOff val="50000"/>
                  </a:schemeClr>
                </a:solidFill>
              </a:rPr>
              <a:t>Emacs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grpSp>
        <p:nvGrpSpPr>
          <p:cNvPr id="2" name="グループ化 1"/>
          <p:cNvGrpSpPr/>
          <p:nvPr/>
        </p:nvGrpSpPr>
        <p:grpSpPr>
          <a:xfrm>
            <a:off x="5458578" y="560463"/>
            <a:ext cx="2637245" cy="2603705"/>
            <a:chOff x="5458578" y="560463"/>
            <a:chExt cx="2637245" cy="2603705"/>
          </a:xfrm>
        </p:grpSpPr>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extLst>
      <p:ext uri="{BB962C8B-B14F-4D97-AF65-F5344CB8AC3E}">
        <p14:creationId xmlns:p14="http://schemas.microsoft.com/office/powerpoint/2010/main" val="351202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en-US" altLang="ja-JP" sz="19900" dirty="0" smtClean="0">
                <a:solidFill>
                  <a:srgbClr val="FF6432"/>
                </a:solidFill>
              </a:rPr>
              <a:t>N</a:t>
            </a:r>
            <a:r>
              <a:rPr lang="en-US" altLang="ja-JP" sz="19900" dirty="0" smtClean="0">
                <a:solidFill>
                  <a:schemeClr val="bg1"/>
                </a:solidFill>
              </a:rPr>
              <a:t>ow</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635" y="-94797"/>
            <a:ext cx="10439635" cy="6952797"/>
          </a:xfrm>
          <a:prstGeom prst="rect">
            <a:avLst/>
          </a:prstGeom>
        </p:spPr>
      </p:pic>
      <p:sp>
        <p:nvSpPr>
          <p:cNvPr id="5" name="正方形/長方形 4"/>
          <p:cNvSpPr/>
          <p:nvPr/>
        </p:nvSpPr>
        <p:spPr>
          <a:xfrm>
            <a:off x="432000" y="549275"/>
            <a:ext cx="7425000" cy="4708981"/>
          </a:xfrm>
          <a:prstGeom prst="rect">
            <a:avLst/>
          </a:prstGeom>
          <a:ln w="38100">
            <a:noFill/>
          </a:ln>
        </p:spPr>
        <p:txBody>
          <a:bodyPr wrap="square">
            <a:spAutoFit/>
          </a:bodyPr>
          <a:lstStyle/>
          <a:p>
            <a:r>
              <a:rPr lang="en-US" altLang="ja-JP" sz="6000" dirty="0" smtClean="0">
                <a:ln w="25400">
                  <a:solidFill>
                    <a:schemeClr val="tx1">
                      <a:alpha val="60000"/>
                    </a:schemeClr>
                  </a:solidFill>
                </a:ln>
                <a:solidFill>
                  <a:srgbClr val="FF6432"/>
                </a:solidFill>
              </a:rPr>
              <a:t>E</a:t>
            </a:r>
            <a:r>
              <a:rPr lang="en-US" altLang="ja-JP" sz="6000" dirty="0" smtClean="0">
                <a:ln w="25400">
                  <a:solidFill>
                    <a:schemeClr val="tx1">
                      <a:alpha val="60000"/>
                    </a:schemeClr>
                  </a:solidFill>
                </a:ln>
                <a:solidFill>
                  <a:schemeClr val="bg1"/>
                </a:solidFill>
              </a:rPr>
              <a:t>xperimental </a:t>
            </a:r>
            <a:r>
              <a:rPr lang="en-US" altLang="ja-JP" sz="6000" dirty="0">
                <a:ln w="25400">
                  <a:solidFill>
                    <a:schemeClr val="tx1">
                      <a:alpha val="60000"/>
                    </a:schemeClr>
                  </a:solidFill>
                </a:ln>
                <a:solidFill>
                  <a:schemeClr val="bg1"/>
                </a:solidFill>
              </a:rPr>
              <a:t>programming class using </a:t>
            </a:r>
            <a:r>
              <a:rPr lang="en-US" altLang="ja-JP" sz="6000" dirty="0" smtClean="0">
                <a:ln w="25400">
                  <a:solidFill>
                    <a:schemeClr val="tx1">
                      <a:alpha val="60000"/>
                    </a:schemeClr>
                  </a:solidFill>
                </a:ln>
                <a:solidFill>
                  <a:schemeClr val="bg1"/>
                </a:solidFill>
              </a:rPr>
              <a:t>Smalruby</a:t>
            </a:r>
          </a:p>
          <a:p>
            <a:r>
              <a:rPr lang="en-US" altLang="ja-JP" sz="6000" dirty="0">
                <a:ln w="25400">
                  <a:solidFill>
                    <a:schemeClr val="tx1">
                      <a:alpha val="60000"/>
                    </a:schemeClr>
                  </a:solidFill>
                </a:ln>
                <a:solidFill>
                  <a:schemeClr val="bg1"/>
                </a:solidFill>
              </a:rPr>
              <a:t>f</a:t>
            </a:r>
            <a:r>
              <a:rPr lang="en-US" altLang="ja-JP" sz="6000" dirty="0" smtClean="0">
                <a:ln w="25400">
                  <a:solidFill>
                    <a:schemeClr val="tx1">
                      <a:alpha val="60000"/>
                    </a:schemeClr>
                  </a:solidFill>
                </a:ln>
                <a:solidFill>
                  <a:schemeClr val="bg1"/>
                </a:solidFill>
              </a:rPr>
              <a:t>or 288 students</a:t>
            </a:r>
          </a:p>
          <a:p>
            <a:r>
              <a:rPr lang="en-US" altLang="ja-JP" sz="6000" dirty="0">
                <a:ln w="25400">
                  <a:solidFill>
                    <a:schemeClr val="tx1">
                      <a:alpha val="60000"/>
                    </a:schemeClr>
                  </a:solidFill>
                </a:ln>
                <a:solidFill>
                  <a:schemeClr val="bg1"/>
                </a:solidFill>
              </a:rPr>
              <a:t>i</a:t>
            </a:r>
            <a:r>
              <a:rPr lang="en-US" altLang="ja-JP" sz="6000" dirty="0" smtClean="0">
                <a:ln w="25400">
                  <a:solidFill>
                    <a:schemeClr val="tx1">
                      <a:alpha val="60000"/>
                    </a:schemeClr>
                  </a:solidFill>
                </a:ln>
                <a:solidFill>
                  <a:schemeClr val="bg1"/>
                </a:solidFill>
              </a:rPr>
              <a:t>n this April</a:t>
            </a:r>
            <a:endParaRPr lang="ja-JP" altLang="en-US" sz="6000" dirty="0">
              <a:ln w="25400">
                <a:solidFill>
                  <a:schemeClr val="tx1">
                    <a:alpha val="60000"/>
                  </a:schemeClr>
                </a:solidFill>
              </a:ln>
              <a:solidFill>
                <a:schemeClr val="bg1"/>
              </a:solidFill>
            </a:endParaRPr>
          </a:p>
        </p:txBody>
      </p:sp>
      <p:sp>
        <p:nvSpPr>
          <p:cNvPr id="6" name="正方形/長方形 5"/>
          <p:cNvSpPr/>
          <p:nvPr/>
        </p:nvSpPr>
        <p:spPr>
          <a:xfrm>
            <a:off x="207000" y="6308725"/>
            <a:ext cx="8937000" cy="369332"/>
          </a:xfrm>
          <a:prstGeom prst="rect">
            <a:avLst/>
          </a:prstGeom>
        </p:spPr>
        <p:txBody>
          <a:bodyPr wrap="square">
            <a:spAutoFit/>
          </a:bodyPr>
          <a:lstStyle/>
          <a:p>
            <a:pPr algn="r"/>
            <a:r>
              <a:rPr lang="en-US" altLang="ja-JP" dirty="0" smtClean="0">
                <a:ln>
                  <a:solidFill>
                    <a:schemeClr val="tx1"/>
                  </a:solidFill>
                </a:ln>
                <a:solidFill>
                  <a:schemeClr val="bg1"/>
                </a:solidFill>
              </a:rPr>
              <a:t>Photo from </a:t>
            </a:r>
            <a:r>
              <a:rPr lang="ja-JP" altLang="en-US" dirty="0" smtClean="0">
                <a:ln>
                  <a:solidFill>
                    <a:schemeClr val="tx1"/>
                  </a:solidFill>
                </a:ln>
                <a:solidFill>
                  <a:schemeClr val="bg1"/>
                </a:solidFill>
              </a:rPr>
              <a:t>http</a:t>
            </a:r>
            <a:r>
              <a:rPr lang="ja-JP" altLang="en-US" dirty="0">
                <a:ln>
                  <a:solidFill>
                    <a:schemeClr val="tx1"/>
                  </a:solidFill>
                </a:ln>
                <a:solidFill>
                  <a:schemeClr val="bg1"/>
                </a:solidFill>
              </a:rPr>
              <a:t>://business.nikkeibp.co.jp/article/report/20141001/271963/</a:t>
            </a:r>
          </a:p>
        </p:txBody>
      </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mt="40000"/>
          </a:blip>
          <a:tile tx="0" ty="0" sx="100000" sy="100000" flip="none" algn="tl"/>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000" y="1134000"/>
            <a:ext cx="3435642" cy="55049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84925">
            <a:off x="5405831" y="1589194"/>
            <a:ext cx="3008365" cy="45945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正方形/長方形 4"/>
          <p:cNvSpPr/>
          <p:nvPr/>
        </p:nvSpPr>
        <p:spPr>
          <a:xfrm>
            <a:off x="747450" y="414000"/>
            <a:ext cx="7425000" cy="4616648"/>
          </a:xfrm>
          <a:prstGeom prst="rect">
            <a:avLst/>
          </a:prstGeom>
          <a:ln w="38100">
            <a:noFill/>
          </a:ln>
        </p:spPr>
        <p:txBody>
          <a:bodyPr wrap="square">
            <a:spAutoFit/>
          </a:bodyPr>
          <a:lstStyle/>
          <a:p>
            <a:r>
              <a:rPr lang="en-US" altLang="ja-JP" sz="6000" dirty="0" smtClean="0">
                <a:ln w="25400">
                  <a:solidFill>
                    <a:schemeClr val="bg1">
                      <a:alpha val="60000"/>
                    </a:schemeClr>
                  </a:solidFill>
                </a:ln>
                <a:solidFill>
                  <a:srgbClr val="FF6432"/>
                </a:solidFill>
              </a:rPr>
              <a:t>M</a:t>
            </a:r>
            <a:r>
              <a:rPr lang="en-US" altLang="ja-JP" sz="6000" dirty="0" smtClean="0">
                <a:ln w="25400">
                  <a:solidFill>
                    <a:schemeClr val="bg1">
                      <a:alpha val="60000"/>
                    </a:schemeClr>
                  </a:solidFill>
                </a:ln>
              </a:rPr>
              <a:t>ade</a:t>
            </a:r>
          </a:p>
          <a:p>
            <a:r>
              <a:rPr lang="en-US" altLang="ja-JP" sz="5400" dirty="0">
                <a:ln w="25400">
                  <a:solidFill>
                    <a:schemeClr val="bg1">
                      <a:alpha val="60000"/>
                    </a:schemeClr>
                  </a:solidFill>
                </a:ln>
              </a:rPr>
              <a:t>e</a:t>
            </a:r>
            <a:r>
              <a:rPr lang="en-US" altLang="ja-JP" sz="5400" dirty="0" smtClean="0">
                <a:ln w="25400">
                  <a:solidFill>
                    <a:schemeClr val="bg1">
                      <a:alpha val="60000"/>
                    </a:schemeClr>
                  </a:solidFill>
                </a:ln>
              </a:rPr>
              <a:t>ducational material</a:t>
            </a:r>
            <a:r>
              <a:rPr lang="en-US" altLang="ja-JP" sz="6000" dirty="0" smtClean="0">
                <a:ln w="25400">
                  <a:solidFill>
                    <a:schemeClr val="bg1">
                      <a:alpha val="60000"/>
                    </a:schemeClr>
                  </a:solidFill>
                </a:ln>
              </a:rPr>
              <a:t/>
            </a:r>
            <a:br>
              <a:rPr lang="en-US" altLang="ja-JP" sz="6000" dirty="0" smtClean="0">
                <a:ln w="25400">
                  <a:solidFill>
                    <a:schemeClr val="bg1">
                      <a:alpha val="60000"/>
                    </a:schemeClr>
                  </a:solidFill>
                </a:ln>
              </a:rPr>
            </a:br>
            <a:r>
              <a:rPr lang="en-US" altLang="ja-JP" sz="6000" dirty="0" smtClean="0">
                <a:ln w="25400">
                  <a:solidFill>
                    <a:schemeClr val="bg1">
                      <a:alpha val="60000"/>
                    </a:schemeClr>
                  </a:solidFill>
                </a:ln>
              </a:rPr>
              <a:t>by both teachers who are not IT engineers</a:t>
            </a:r>
            <a:r>
              <a:rPr lang="en-US" altLang="ja-JP" sz="6000" dirty="0" smtClean="0">
                <a:ln w="25400">
                  <a:solidFill>
                    <a:schemeClr val="bg1">
                      <a:alpha val="60000"/>
                    </a:schemeClr>
                  </a:solidFill>
                </a:ln>
                <a:solidFill>
                  <a:srgbClr val="FF6432"/>
                </a:solidFill>
              </a:rPr>
              <a:t>!</a:t>
            </a:r>
            <a:endParaRPr lang="ja-JP" altLang="en-US" sz="6000" dirty="0">
              <a:ln w="25400">
                <a:solidFill>
                  <a:schemeClr val="bg1">
                    <a:alpha val="60000"/>
                  </a:schemeClr>
                </a:solidFill>
              </a:ln>
              <a:solidFill>
                <a:srgbClr val="FF6432"/>
              </a:solidFill>
            </a:endParaRPr>
          </a:p>
        </p:txBody>
      </p:sp>
    </p:spTree>
    <p:extLst>
      <p:ext uri="{BB962C8B-B14F-4D97-AF65-F5344CB8AC3E}">
        <p14:creationId xmlns:p14="http://schemas.microsoft.com/office/powerpoint/2010/main" val="1249037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94" y="0"/>
            <a:ext cx="9956494" cy="6858000"/>
          </a:xfrm>
          <a:prstGeom prst="rect">
            <a:avLst/>
          </a:prstGeom>
        </p:spPr>
      </p:pic>
      <p:grpSp>
        <p:nvGrpSpPr>
          <p:cNvPr id="32" name="グループ化 31"/>
          <p:cNvGrpSpPr/>
          <p:nvPr/>
        </p:nvGrpSpPr>
        <p:grpSpPr>
          <a:xfrm>
            <a:off x="2739200" y="906024"/>
            <a:ext cx="4018875" cy="1502523"/>
            <a:chOff x="2739200" y="906024"/>
            <a:chExt cx="4018875" cy="1502523"/>
          </a:xfrm>
        </p:grpSpPr>
        <p:sp>
          <p:nvSpPr>
            <p:cNvPr id="9" name="下矢印 8"/>
            <p:cNvSpPr/>
            <p:nvPr/>
          </p:nvSpPr>
          <p:spPr>
            <a:xfrm>
              <a:off x="4169444" y="1829354"/>
              <a:ext cx="579193" cy="57919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739200" y="906024"/>
              <a:ext cx="4018875" cy="923330"/>
            </a:xfrm>
            <a:prstGeom prst="rect">
              <a:avLst/>
            </a:prstGeom>
            <a:noFill/>
          </p:spPr>
          <p:txBody>
            <a:bodyPr wrap="square" rtlCol="0">
              <a:spAutoFit/>
            </a:bodyPr>
            <a:lstStyle/>
            <a:p>
              <a:pPr algn="ctr"/>
              <a:r>
                <a:rPr lang="en-US" altLang="ja-JP" sz="5400" dirty="0" smtClean="0">
                  <a:ln w="19050">
                    <a:solidFill>
                      <a:schemeClr val="tx1">
                        <a:alpha val="60000"/>
                      </a:schemeClr>
                    </a:solidFill>
                  </a:ln>
                  <a:solidFill>
                    <a:srgbClr val="FF6432"/>
                  </a:solidFill>
                </a:rPr>
                <a:t>1 Teacher</a:t>
              </a:r>
              <a:endParaRPr lang="en-US" altLang="ja-JP" sz="5400" dirty="0" smtClean="0">
                <a:ln w="19050">
                  <a:solidFill>
                    <a:schemeClr val="tx1">
                      <a:alpha val="60000"/>
                    </a:schemeClr>
                  </a:solidFill>
                </a:ln>
              </a:endParaRPr>
            </a:p>
          </p:txBody>
        </p:sp>
      </p:grpSp>
      <p:grpSp>
        <p:nvGrpSpPr>
          <p:cNvPr id="34" name="グループ化 33"/>
          <p:cNvGrpSpPr/>
          <p:nvPr/>
        </p:nvGrpSpPr>
        <p:grpSpPr>
          <a:xfrm>
            <a:off x="66374" y="2136386"/>
            <a:ext cx="8921252" cy="1836464"/>
            <a:chOff x="66374" y="2136386"/>
            <a:chExt cx="8921252" cy="1836464"/>
          </a:xfrm>
        </p:grpSpPr>
        <p:grpSp>
          <p:nvGrpSpPr>
            <p:cNvPr id="30" name="グループ化 29"/>
            <p:cNvGrpSpPr/>
            <p:nvPr/>
          </p:nvGrpSpPr>
          <p:grpSpPr>
            <a:xfrm>
              <a:off x="4309571" y="2136386"/>
              <a:ext cx="4678055" cy="1836464"/>
              <a:chOff x="4309571" y="2136386"/>
              <a:chExt cx="4678055" cy="1836464"/>
            </a:xfrm>
          </p:grpSpPr>
          <p:sp>
            <p:nvSpPr>
              <p:cNvPr id="14" name="テキスト ボックス 13"/>
              <p:cNvSpPr txBox="1"/>
              <p:nvPr/>
            </p:nvSpPr>
            <p:spPr>
              <a:xfrm>
                <a:off x="4821535" y="2136386"/>
                <a:ext cx="3957942" cy="923330"/>
              </a:xfrm>
              <a:prstGeom prst="rect">
                <a:avLst/>
              </a:prstGeom>
              <a:noFill/>
              <a:ln w="38100">
                <a:noFill/>
              </a:ln>
            </p:spPr>
            <p:txBody>
              <a:bodyPr wrap="square" rtlCol="0">
                <a:spAutoFit/>
              </a:bodyPr>
              <a:lstStyle/>
              <a:p>
                <a:pPr algn="ctr"/>
                <a:r>
                  <a:rPr lang="en-US" altLang="ja-JP" sz="5400" dirty="0">
                    <a:ln w="38100">
                      <a:solidFill>
                        <a:schemeClr val="tx1">
                          <a:alpha val="60000"/>
                        </a:schemeClr>
                      </a:solidFill>
                    </a:ln>
                    <a:solidFill>
                      <a:schemeClr val="bg1"/>
                    </a:solidFill>
                  </a:rPr>
                  <a:t>S</a:t>
                </a:r>
                <a:r>
                  <a:rPr lang="en-US" altLang="ja-JP" sz="5400" dirty="0" smtClean="0">
                    <a:ln w="38100">
                      <a:solidFill>
                        <a:schemeClr val="tx1">
                          <a:alpha val="60000"/>
                        </a:schemeClr>
                      </a:solidFill>
                    </a:ln>
                    <a:solidFill>
                      <a:schemeClr val="bg1"/>
                    </a:solidFill>
                  </a:rPr>
                  <a:t>tudents</a:t>
                </a:r>
              </a:p>
            </p:txBody>
          </p:sp>
          <p:sp>
            <p:nvSpPr>
              <p:cNvPr id="18" name="下矢印 17"/>
              <p:cNvSpPr/>
              <p:nvPr/>
            </p:nvSpPr>
            <p:spPr>
              <a:xfrm>
                <a:off x="4847421" y="2951496"/>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下矢印 18"/>
              <p:cNvSpPr/>
              <p:nvPr/>
            </p:nvSpPr>
            <p:spPr>
              <a:xfrm>
                <a:off x="5938383" y="3338637"/>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下矢印 19"/>
              <p:cNvSpPr/>
              <p:nvPr/>
            </p:nvSpPr>
            <p:spPr>
              <a:xfrm>
                <a:off x="4309571" y="2930954"/>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1" name="下矢印 20"/>
              <p:cNvSpPr/>
              <p:nvPr/>
            </p:nvSpPr>
            <p:spPr>
              <a:xfrm>
                <a:off x="5052734" y="2997559"/>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下矢印 21"/>
              <p:cNvSpPr/>
              <p:nvPr/>
            </p:nvSpPr>
            <p:spPr>
              <a:xfrm>
                <a:off x="6777525" y="3542478"/>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下矢印 22"/>
              <p:cNvSpPr/>
              <p:nvPr/>
            </p:nvSpPr>
            <p:spPr>
              <a:xfrm>
                <a:off x="7153820" y="3565167"/>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下矢印 23"/>
              <p:cNvSpPr/>
              <p:nvPr/>
            </p:nvSpPr>
            <p:spPr>
              <a:xfrm>
                <a:off x="7237405" y="2930953"/>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5" name="下矢印 24"/>
              <p:cNvSpPr/>
              <p:nvPr/>
            </p:nvSpPr>
            <p:spPr>
              <a:xfrm>
                <a:off x="7940652" y="3059716"/>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下矢印 25"/>
              <p:cNvSpPr/>
              <p:nvPr/>
            </p:nvSpPr>
            <p:spPr>
              <a:xfrm>
                <a:off x="8577000" y="3071060"/>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33" name="下矢印 32"/>
            <p:cNvSpPr/>
            <p:nvPr/>
          </p:nvSpPr>
          <p:spPr>
            <a:xfrm>
              <a:off x="66374" y="2840119"/>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186424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4752000" y="2394000"/>
            <a:ext cx="3809524" cy="37206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909000"/>
            <a:ext cx="7424737" cy="3385542"/>
          </a:xfrm>
          <a:prstGeom prst="rect">
            <a:avLst/>
          </a:prstGeom>
          <a:noFill/>
          <a:ln w="57150">
            <a:noFill/>
          </a:ln>
        </p:spPr>
        <p:txBody>
          <a:bodyPr wrap="square" rtlCol="0">
            <a:spAutoFit/>
          </a:bodyPr>
          <a:lstStyle/>
          <a:p>
            <a:r>
              <a:rPr kumimoji="1" lang="en-US" altLang="ja-JP" sz="3200" dirty="0" smtClean="0"/>
              <a:t>MATSUE CITY</a:t>
            </a:r>
          </a:p>
          <a:p>
            <a:r>
              <a:rPr lang="en-US" altLang="ja-JP" sz="5400" dirty="0" smtClean="0">
                <a:solidFill>
                  <a:srgbClr val="FF6432"/>
                </a:solidFill>
              </a:rPr>
              <a:t>R</a:t>
            </a:r>
            <a:r>
              <a:rPr lang="en-US" altLang="ja-JP" sz="5400" dirty="0" smtClean="0"/>
              <a:t>uby </a:t>
            </a:r>
            <a:r>
              <a:rPr lang="en-US" altLang="ja-JP" sz="5400" dirty="0"/>
              <a:t>classes in </a:t>
            </a:r>
            <a:r>
              <a:rPr lang="en-US" altLang="ja-JP" sz="5400" dirty="0" smtClean="0"/>
              <a:t>whole municipal </a:t>
            </a:r>
            <a:r>
              <a:rPr lang="en-US" altLang="ja-JP" sz="5400" dirty="0"/>
              <a:t>J</a:t>
            </a:r>
            <a:r>
              <a:rPr lang="en-US" altLang="ja-JP" sz="5400" dirty="0" smtClean="0"/>
              <a:t>unior </a:t>
            </a:r>
            <a:r>
              <a:rPr lang="en-US" altLang="ja-JP" sz="5400" dirty="0"/>
              <a:t>high </a:t>
            </a:r>
            <a:r>
              <a:rPr lang="en-US" altLang="ja-JP" sz="5400" dirty="0" smtClean="0"/>
              <a:t>school</a:t>
            </a:r>
            <a:endParaRPr lang="en-US" altLang="ja-JP" sz="3600" dirty="0" smtClean="0"/>
          </a:p>
          <a:p>
            <a:pPr algn="r"/>
            <a:r>
              <a:rPr lang="en-US" altLang="ja-JP" sz="2000" dirty="0" smtClean="0"/>
              <a:t>By 09.04.2014/local news paper(Sanin Chuo </a:t>
            </a:r>
            <a:r>
              <a:rPr lang="en-US" altLang="ja-JP" sz="2000" dirty="0" err="1" smtClean="0"/>
              <a:t>Shinpo</a:t>
            </a:r>
            <a:r>
              <a:rPr lang="en-US" altLang="ja-JP" sz="2000" dirty="0" smtClean="0"/>
              <a:t>)</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4" y="1719000"/>
            <a:ext cx="7424736" cy="2923877"/>
          </a:xfrm>
          <a:prstGeom prst="rect">
            <a:avLst/>
          </a:prstGeom>
          <a:noFill/>
          <a:ln w="57150">
            <a:noFill/>
          </a:ln>
        </p:spPr>
        <p:txBody>
          <a:bodyPr wrap="square" rtlCol="0">
            <a:spAutoFit/>
          </a:bodyPr>
          <a:lstStyle/>
          <a:p>
            <a:pPr algn="ctr"/>
            <a:r>
              <a:rPr lang="en-US" altLang="ja-JP" sz="9600" dirty="0" smtClean="0">
                <a:solidFill>
                  <a:srgbClr val="FF6432"/>
                </a:solidFill>
              </a:rPr>
              <a:t>91%</a:t>
            </a:r>
          </a:p>
          <a:p>
            <a:pPr algn="ctr"/>
            <a:r>
              <a:rPr lang="en-US" altLang="ja-JP" sz="4400" dirty="0"/>
              <a:t>J</a:t>
            </a:r>
            <a:r>
              <a:rPr lang="en-US" altLang="ja-JP" sz="4400" dirty="0" smtClean="0"/>
              <a:t>unior high school students will Learn Ruby</a:t>
            </a:r>
            <a:endParaRPr kumimoji="1" lang="ja-JP" altLang="en-US" sz="3200" dirty="0"/>
          </a:p>
        </p:txBody>
      </p:sp>
    </p:spTree>
    <p:extLst>
      <p:ext uri="{BB962C8B-B14F-4D97-AF65-F5344CB8AC3E}">
        <p14:creationId xmlns:p14="http://schemas.microsoft.com/office/powerpoint/2010/main" val="41940915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3785652"/>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a:t>
            </a:r>
            <a:r>
              <a:rPr lang="en-US" altLang="ja-JP" sz="8000" dirty="0" smtClean="0">
                <a:solidFill>
                  <a:srgbClr val="FF6432"/>
                </a:solidFill>
              </a:rPr>
              <a:t>n</a:t>
            </a: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62979"/>
          </a:xfrm>
          <a:prstGeom prst="rect">
            <a:avLst/>
          </a:prstGeom>
          <a:noFill/>
        </p:spPr>
        <p:txBody>
          <a:bodyPr wrap="square" rtlCol="0">
            <a:spAutoFit/>
          </a:bodyPr>
          <a:lstStyle/>
          <a:p>
            <a:pPr marL="350838" indent="-350838"/>
            <a:r>
              <a:rPr lang="en-US" altLang="ja-JP" sz="4800" dirty="0" smtClean="0">
                <a:solidFill>
                  <a:srgbClr val="FF6633"/>
                </a:solidFill>
              </a:rPr>
              <a:t>“</a:t>
            </a:r>
            <a:r>
              <a:rPr kumimoji="1" lang="en-US" altLang="ja-JP" sz="4800" dirty="0" smtClean="0">
                <a:solidFill>
                  <a:srgbClr val="FF6633"/>
                </a:solidFill>
              </a:rPr>
              <a:t>P</a:t>
            </a:r>
            <a:r>
              <a:rPr lang="en-US" altLang="ja-JP" sz="4800" dirty="0" smtClean="0"/>
              <a:t>romoting </a:t>
            </a:r>
            <a:r>
              <a:rPr lang="en-US" altLang="ja-JP" sz="4800" dirty="0"/>
              <a:t>the joy of programming to many kids. </a:t>
            </a:r>
            <a:r>
              <a:rPr lang="en-US" altLang="ja-JP" sz="4800" dirty="0" smtClean="0">
                <a:solidFill>
                  <a:srgbClr val="FF6432"/>
                </a:solidFill>
              </a:rPr>
              <a:t>“</a:t>
            </a:r>
            <a:endParaRPr lang="en-US" altLang="ja-JP" sz="5400" dirty="0">
              <a:solidFill>
                <a:srgbClr val="FF6432"/>
              </a:solidFill>
            </a:endParaRPr>
          </a:p>
          <a:p>
            <a:pPr marL="350838" indent="-350838"/>
            <a:r>
              <a:rPr lang="en-US" altLang="ja-JP" sz="4800" dirty="0" smtClean="0">
                <a:solidFill>
                  <a:srgbClr val="FF6633"/>
                </a:solidFill>
              </a:rPr>
              <a:t>“B</a:t>
            </a:r>
            <a:r>
              <a:rPr lang="en-US" altLang="ja-JP" sz="4800" dirty="0" smtClean="0"/>
              <a:t>uilding </a:t>
            </a:r>
            <a:r>
              <a:rPr lang="en-US" altLang="ja-JP" sz="4800" dirty="0"/>
              <a:t>internet safety awareness for kids through </a:t>
            </a:r>
            <a:r>
              <a:rPr lang="en-US" altLang="ja-JP" sz="4800" dirty="0" smtClean="0"/>
              <a:t>programming!</a:t>
            </a:r>
            <a:r>
              <a:rPr lang="en-US" altLang="ja-JP" sz="4800" dirty="0" smtClean="0">
                <a:solidFill>
                  <a:srgbClr val="FF6432"/>
                </a:solidFill>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121125" y="-818678"/>
            <a:ext cx="9476249" cy="8550000"/>
            <a:chOff x="1926431" y="1269000"/>
            <a:chExt cx="5067300" cy="4572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431" y="1269000"/>
              <a:ext cx="5067300" cy="4572000"/>
            </a:xfrm>
            <a:prstGeom prst="rect">
              <a:avLst/>
            </a:prstGeom>
          </p:spPr>
        </p:pic>
        <p:sp>
          <p:nvSpPr>
            <p:cNvPr id="5" name="下矢印 4"/>
            <p:cNvSpPr/>
            <p:nvPr/>
          </p:nvSpPr>
          <p:spPr>
            <a:xfrm>
              <a:off x="2806758" y="3639820"/>
              <a:ext cx="567000" cy="63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2862322"/>
          </a:xfrm>
          <a:prstGeom prst="rect">
            <a:avLst/>
          </a:prstGeom>
          <a:noFill/>
        </p:spPr>
        <p:txBody>
          <a:bodyPr wrap="square" spcCol="0" rtlCol="0">
            <a:spAutoFit/>
          </a:bodyPr>
          <a:lstStyle/>
          <a:p>
            <a:r>
              <a:rPr lang="en-US" altLang="ja-JP" sz="6000" dirty="0" smtClean="0">
                <a:solidFill>
                  <a:srgbClr val="FF6432"/>
                </a:solidFill>
                <a:effectLst>
                  <a:outerShdw blurRad="50800" dist="127000" dir="5400000" algn="t" rotWithShape="0">
                    <a:prstClr val="black">
                      <a:alpha val="40000"/>
                    </a:prstClr>
                  </a:outerShdw>
                </a:effectLst>
                <a:latin typeface="+mj-lt"/>
              </a:rPr>
              <a:t>N</a:t>
            </a:r>
            <a:r>
              <a:rPr lang="en-US" altLang="ja-JP" sz="6000" dirty="0" smtClean="0">
                <a:effectLst>
                  <a:outerShdw blurRad="50800" dist="127000" dir="5400000" algn="t" rotWithShape="0">
                    <a:prstClr val="black">
                      <a:alpha val="40000"/>
                    </a:prstClr>
                  </a:outerShdw>
                </a:effectLst>
                <a:latin typeface="+mj-lt"/>
              </a:rPr>
              <a:t>aCl is in</a:t>
            </a:r>
          </a:p>
          <a:p>
            <a:r>
              <a:rPr lang="en-US" altLang="ja-JP" sz="6000" dirty="0" smtClean="0">
                <a:effectLst>
                  <a:outerShdw blurRad="50800" dist="127000" dir="5400000" algn="t" rotWithShape="0">
                    <a:prstClr val="black">
                      <a:alpha val="40000"/>
                    </a:prstClr>
                  </a:outerShdw>
                </a:effectLst>
                <a:latin typeface="+mj-lt"/>
              </a:rPr>
              <a:t>Matsue, Shimane, Japa</a:t>
            </a:r>
            <a:r>
              <a:rPr lang="en-US" altLang="ja-JP" sz="6000" dirty="0" smtClean="0">
                <a:solidFill>
                  <a:srgbClr val="FF6432"/>
                </a:solidFill>
                <a:effectLst>
                  <a:outerShdw blurRad="50800" dist="127000" dir="5400000" algn="t" rotWithShape="0">
                    <a:prstClr val="black">
                      <a:alpha val="40000"/>
                    </a:prstClr>
                  </a:outerShdw>
                </a:effectLst>
                <a:latin typeface="+mj-lt"/>
              </a:rPr>
              <a:t>n</a:t>
            </a:r>
          </a:p>
        </p:txBody>
      </p:sp>
      <p:sp>
        <p:nvSpPr>
          <p:cNvPr id="4" name="正方形/長方形 3"/>
          <p:cNvSpPr/>
          <p:nvPr/>
        </p:nvSpPr>
        <p:spPr>
          <a:xfrm>
            <a:off x="207000" y="6137603"/>
            <a:ext cx="8820000" cy="523220"/>
          </a:xfrm>
          <a:prstGeom prst="rect">
            <a:avLst/>
          </a:prstGeom>
        </p:spPr>
        <p:txBody>
          <a:bodyPr wrap="square">
            <a:spAutoFit/>
          </a:bodyPr>
          <a:lstStyle/>
          <a:p>
            <a:r>
              <a:rPr lang="ja-JP" altLang="en-US" sz="1400" dirty="0" smtClean="0"/>
              <a:t>http</a:t>
            </a:r>
            <a:r>
              <a:rPr lang="ja-JP" altLang="en-US" sz="1400" dirty="0"/>
              <a:t>://en.wikipedia.org/wiki/File:Japan_location_map_with_side_map_of_the_Ryukyu_Islands.</a:t>
            </a:r>
            <a:r>
              <a:rPr lang="ja-JP" altLang="en-US" sz="1400" dirty="0" smtClean="0"/>
              <a:t>svg </a:t>
            </a:r>
            <a:r>
              <a:rPr lang="en-US" altLang="ja-JP" sz="1400" dirty="0" smtClean="0"/>
              <a:t>: </a:t>
            </a:r>
            <a:r>
              <a:rPr lang="en-US" altLang="ja-JP" sz="1400" dirty="0"/>
              <a:t>Maximilian Dörrbecker (Chumwa) CC-BY-SA </a:t>
            </a:r>
            <a:r>
              <a:rPr lang="en-US" altLang="ja-JP" sz="1400" dirty="0" err="1"/>
              <a:t>3.0CC</a:t>
            </a:r>
            <a:r>
              <a:rPr lang="en-US" altLang="ja-JP" sz="1400" dirty="0"/>
              <a:t> by SA</a:t>
            </a:r>
            <a:endParaRPr lang="ja-JP" altLang="en-US" sz="1400" dirty="0"/>
          </a:p>
        </p:txBody>
      </p:sp>
    </p:spTree>
    <p:extLst>
      <p:ext uri="{BB962C8B-B14F-4D97-AF65-F5344CB8AC3E}">
        <p14:creationId xmlns:p14="http://schemas.microsoft.com/office/powerpoint/2010/main" val="2828475888"/>
      </p:ext>
    </p:extLst>
  </p:cSld>
  <p:clrMapOvr>
    <a:masterClrMapping/>
  </p:clrMapOvr>
  <p:transition spd="slow">
    <p:wheel spokes="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078313"/>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events for kids</a:t>
            </a:r>
          </a:p>
          <a:p>
            <a:r>
              <a:rPr lang="en-US" altLang="ja-JP" sz="5400" dirty="0" smtClean="0"/>
              <a:t>and parents</a:t>
            </a:r>
          </a:p>
          <a:p>
            <a:endParaRPr lang="en-US" altLang="ja-JP" sz="5400" dirty="0" smtClean="0"/>
          </a:p>
          <a:p>
            <a:pPr algn="r"/>
            <a:r>
              <a:rPr lang="en-US" altLang="ja-JP" sz="5400" dirty="0" smtClean="0"/>
              <a:t>Introducing Ruby,</a:t>
            </a:r>
          </a:p>
          <a:p>
            <a:pPr algn="r"/>
            <a:r>
              <a:rPr lang="en-US" altLang="ja-JP" sz="5400" dirty="0"/>
              <a:t>o</a:t>
            </a:r>
            <a:r>
              <a:rPr lang="en-US" altLang="ja-JP" sz="5400" dirty="0" smtClean="0"/>
              <a:t>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233168560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88207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504175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0125534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00" y="-30000"/>
            <a:ext cx="10332000" cy="6888000"/>
          </a:xfrm>
          <a:prstGeom prst="rect">
            <a:avLst/>
          </a:prstGeom>
        </p:spPr>
      </p:pic>
    </p:spTree>
    <p:extLst>
      <p:ext uri="{BB962C8B-B14F-4D97-AF65-F5344CB8AC3E}">
        <p14:creationId xmlns:p14="http://schemas.microsoft.com/office/powerpoint/2010/main" val="142812845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5546351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5"/>
            <a:ext cx="10287000" cy="6858000"/>
          </a:xfrm>
          <a:prstGeom prst="rect">
            <a:avLst/>
          </a:prstGeom>
        </p:spPr>
      </p:pic>
    </p:spTree>
    <p:extLst>
      <p:ext uri="{BB962C8B-B14F-4D97-AF65-F5344CB8AC3E}">
        <p14:creationId xmlns:p14="http://schemas.microsoft.com/office/powerpoint/2010/main" val="417044983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663089"/>
          </a:xfrm>
          <a:prstGeom prst="rect">
            <a:avLst/>
          </a:prstGeom>
          <a:noFill/>
        </p:spPr>
        <p:txBody>
          <a:bodyPr wrap="square" rtlCol="0">
            <a:spAutoFit/>
          </a:bodyPr>
          <a:lstStyle/>
          <a:p>
            <a:r>
              <a:rPr lang="en-US" altLang="ja-JP" sz="6000" dirty="0" smtClean="0">
                <a:solidFill>
                  <a:srgbClr val="FF6633"/>
                </a:solidFill>
              </a:rPr>
              <a:t>C</a:t>
            </a:r>
            <a:r>
              <a:rPr lang="en-US" altLang="ja-JP" sz="6000" dirty="0" smtClean="0"/>
              <a:t>oderDojo Matsue</a:t>
            </a:r>
          </a:p>
          <a:p>
            <a:r>
              <a:rPr lang="en-US" altLang="ja-JP" sz="3200" dirty="0" smtClean="0">
                <a:solidFill>
                  <a:schemeClr val="tx1">
                    <a:lumMod val="50000"/>
                    <a:lumOff val="50000"/>
                  </a:schemeClr>
                </a:solidFill>
              </a:rPr>
              <a:t>https://</a:t>
            </a:r>
            <a:r>
              <a:rPr lang="en-US" altLang="ja-JP" sz="3200" dirty="0" err="1" smtClean="0">
                <a:solidFill>
                  <a:schemeClr val="tx1">
                    <a:lumMod val="50000"/>
                    <a:lumOff val="50000"/>
                  </a:schemeClr>
                </a:solidFill>
              </a:rPr>
              <a:t>coderdojo.com</a:t>
            </a:r>
            <a:endParaRPr lang="en-US" altLang="ja-JP" sz="3600" dirty="0">
              <a:solidFill>
                <a:schemeClr val="tx1">
                  <a:lumMod val="50000"/>
                  <a:lumOff val="50000"/>
                </a:schemeClr>
              </a:solidFill>
            </a:endParaRPr>
          </a:p>
          <a:p>
            <a:endParaRPr lang="en-US" altLang="ja-JP" sz="5400" dirty="0" smtClean="0"/>
          </a:p>
          <a:p>
            <a:pPr algn="r"/>
            <a:r>
              <a:rPr lang="en-US" altLang="ja-JP" sz="5400" dirty="0" smtClean="0">
                <a:ln w="34925">
                  <a:noFill/>
                </a:ln>
              </a:rPr>
              <a:t>Free </a:t>
            </a:r>
            <a:r>
              <a:rPr lang="en-US" altLang="ja-JP" sz="5400" dirty="0" smtClean="0">
                <a:ln w="34925">
                  <a:noFill/>
                </a:ln>
                <a:solidFill>
                  <a:srgbClr val="FF6432"/>
                </a:solidFill>
              </a:rPr>
              <a:t>Ruby</a:t>
            </a:r>
            <a:r>
              <a:rPr lang="en-US" altLang="ja-JP" sz="5400" dirty="0" smtClean="0">
                <a:ln w="34925">
                  <a:noFill/>
                </a:ln>
              </a:rPr>
              <a:t> computer </a:t>
            </a:r>
            <a:r>
              <a:rPr lang="en-US" altLang="ja-JP" sz="5400" dirty="0">
                <a:ln w="34925">
                  <a:noFill/>
                </a:ln>
              </a:rPr>
              <a:t>programming </a:t>
            </a:r>
            <a:r>
              <a:rPr lang="en-US" altLang="ja-JP" sz="5400" dirty="0" smtClean="0">
                <a:ln w="34925">
                  <a:noFill/>
                </a:ln>
              </a:rPr>
              <a:t>club </a:t>
            </a:r>
            <a:r>
              <a:rPr lang="en-US" altLang="ja-JP" sz="5400" dirty="0">
                <a:ln w="34925">
                  <a:noFill/>
                </a:ln>
              </a:rPr>
              <a:t>for </a:t>
            </a:r>
            <a:r>
              <a:rPr lang="en-US" altLang="ja-JP" sz="5400" dirty="0" smtClean="0">
                <a:ln w="34925">
                  <a:noFill/>
                </a:ln>
              </a:rPr>
              <a:t>Kids,</a:t>
            </a:r>
            <a:endParaRPr lang="en-US" altLang="ja-JP" sz="6000" dirty="0" smtClean="0">
              <a:ln w="34925">
                <a:noFill/>
              </a:ln>
            </a:endParaRPr>
          </a:p>
          <a:p>
            <a:pPr algn="r"/>
            <a:r>
              <a:rPr lang="en-US" altLang="ja-JP" sz="5400" dirty="0">
                <a:ln w="34925">
                  <a:noFill/>
                </a:ln>
              </a:rPr>
              <a:t>o</a:t>
            </a:r>
            <a:r>
              <a:rPr lang="en-US" altLang="ja-JP" sz="5400" dirty="0" smtClean="0">
                <a:ln w="34925">
                  <a:noFill/>
                </a:ln>
              </a:rPr>
              <a:t>nce a mont</a:t>
            </a:r>
            <a:r>
              <a:rPr lang="en-US" altLang="ja-JP" sz="5400" dirty="0" smtClean="0">
                <a:ln w="34925">
                  <a:noFill/>
                </a:ln>
                <a:solidFill>
                  <a:srgbClr val="FF6633"/>
                </a:solidFill>
              </a:rPr>
              <a:t>h</a:t>
            </a:r>
            <a:endParaRPr lang="en-US" altLang="ja-JP" sz="3200" b="1" dirty="0" smtClean="0">
              <a:ln w="34925">
                <a:noFill/>
              </a:ln>
              <a:solidFill>
                <a:srgbClr val="FF6633"/>
              </a:solidFill>
            </a:endParaRPr>
          </a:p>
        </p:txBody>
      </p:sp>
    </p:spTree>
    <p:extLst>
      <p:ext uri="{BB962C8B-B14F-4D97-AF65-F5344CB8AC3E}">
        <p14:creationId xmlns:p14="http://schemas.microsoft.com/office/powerpoint/2010/main" val="20640250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846659"/>
          </a:xfrm>
          <a:prstGeom prst="rect">
            <a:avLst/>
          </a:prstGeom>
          <a:noFill/>
        </p:spPr>
        <p:txBody>
          <a:bodyPr wrap="square" rtlCol="0">
            <a:spAutoFit/>
          </a:bodyPr>
          <a:lstStyle/>
          <a:p>
            <a:r>
              <a:rPr lang="en-US" altLang="ja-JP" sz="6000" dirty="0" smtClean="0">
                <a:solidFill>
                  <a:srgbClr val="FF6432"/>
                </a:solidFill>
              </a:rPr>
              <a:t>R</a:t>
            </a:r>
            <a:r>
              <a:rPr lang="en-US" altLang="ja-JP" sz="5400" dirty="0" smtClean="0"/>
              <a:t>uby Programmin</a:t>
            </a:r>
            <a:r>
              <a:rPr lang="en-US" altLang="ja-JP" sz="5400" dirty="0" smtClean="0">
                <a:solidFill>
                  <a:srgbClr val="FF6633"/>
                </a:solidFill>
              </a:rPr>
              <a:t>g</a:t>
            </a:r>
            <a:r>
              <a:rPr lang="en-US" altLang="ja-JP" sz="5400" dirty="0" smtClean="0"/>
              <a:t> Shounendan</a:t>
            </a:r>
          </a:p>
        </p:txBody>
      </p:sp>
      <p:sp>
        <p:nvSpPr>
          <p:cNvPr id="17" name="フリーフォーム 16"/>
          <p:cNvSpPr/>
          <p:nvPr/>
        </p:nvSpPr>
        <p:spPr>
          <a:xfrm rot="20897865">
            <a:off x="4530011" y="375440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029390" y="3193963"/>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4979634" y="249958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93570" y="4859070"/>
            <a:ext cx="6974287" cy="923330"/>
          </a:xfrm>
          <a:prstGeom prst="rect">
            <a:avLst/>
          </a:prstGeom>
          <a:noFill/>
        </p:spPr>
        <p:txBody>
          <a:bodyPr wrap="square" rtlCol="0">
            <a:spAutoFit/>
          </a:bodyPr>
          <a:lstStyle/>
          <a:p>
            <a:pPr algn="r"/>
            <a:r>
              <a:rPr lang="en-US" altLang="ja-JP" sz="5400" dirty="0" smtClean="0">
                <a:solidFill>
                  <a:srgbClr val="FF6432"/>
                </a:solidFill>
              </a:rPr>
              <a:t>Youth Sports Club</a:t>
            </a:r>
          </a:p>
        </p:txBody>
      </p:sp>
      <p:sp>
        <p:nvSpPr>
          <p:cNvPr id="7" name="テキスト ボックス 6"/>
          <p:cNvSpPr txBox="1"/>
          <p:nvPr/>
        </p:nvSpPr>
        <p:spPr>
          <a:xfrm>
            <a:off x="2539093" y="2917746"/>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5113442" y="2641750"/>
            <a:ext cx="1575000" cy="523220"/>
          </a:xfrm>
          <a:prstGeom prst="rect">
            <a:avLst/>
          </a:prstGeom>
          <a:noFill/>
        </p:spPr>
        <p:txBody>
          <a:bodyPr wrap="square" rtlCol="0">
            <a:spAutoFit/>
          </a:bodyPr>
          <a:lstStyle/>
          <a:p>
            <a:r>
              <a:rPr lang="en-US" altLang="ja-JP" sz="2800" b="1" dirty="0" smtClean="0"/>
              <a:t>Team</a:t>
            </a:r>
          </a:p>
        </p:txBody>
      </p:sp>
      <p:sp>
        <p:nvSpPr>
          <p:cNvPr id="9" name="テキスト ボックス 8"/>
          <p:cNvSpPr txBox="1"/>
          <p:nvPr/>
        </p:nvSpPr>
        <p:spPr>
          <a:xfrm rot="19865860">
            <a:off x="4703218" y="3917305"/>
            <a:ext cx="1575000" cy="523220"/>
          </a:xfrm>
          <a:prstGeom prst="rect">
            <a:avLst/>
          </a:prstGeom>
          <a:noFill/>
        </p:spPr>
        <p:txBody>
          <a:bodyPr wrap="square" rtlCol="0">
            <a:spAutoFit/>
          </a:bodyPr>
          <a:lstStyle/>
          <a:p>
            <a:r>
              <a:rPr lang="en-US" altLang="ja-JP" sz="2800" b="1" dirty="0" smtClean="0"/>
              <a:t>Coach</a:t>
            </a:r>
          </a:p>
        </p:txBody>
      </p:sp>
      <p:sp>
        <p:nvSpPr>
          <p:cNvPr id="10" name="テキスト ボックス 9"/>
          <p:cNvSpPr txBox="1"/>
          <p:nvPr/>
        </p:nvSpPr>
        <p:spPr>
          <a:xfrm rot="19968585">
            <a:off x="6094135" y="3262380"/>
            <a:ext cx="1665000" cy="830997"/>
          </a:xfrm>
          <a:prstGeom prst="rect">
            <a:avLst/>
          </a:prstGeom>
          <a:noFill/>
        </p:spPr>
        <p:txBody>
          <a:bodyPr wrap="square" rtlCol="0">
            <a:spAutoFit/>
          </a:bodyPr>
          <a:lstStyle/>
          <a:p>
            <a:r>
              <a:rPr lang="en-US" altLang="ja-JP" sz="2400" b="1" dirty="0" smtClean="0"/>
              <a:t>Tourna-</a:t>
            </a:r>
            <a:r>
              <a:rPr lang="en-US" altLang="ja-JP" sz="2400" b="1" dirty="0" err="1" smtClean="0"/>
              <a:t>ment</a:t>
            </a:r>
            <a:endParaRPr lang="en-US" altLang="ja-JP" sz="2400" b="1" dirty="0" smtClean="0"/>
          </a:p>
        </p:txBody>
      </p:sp>
    </p:spTree>
    <p:extLst>
      <p:ext uri="{BB962C8B-B14F-4D97-AF65-F5344CB8AC3E}">
        <p14:creationId xmlns:p14="http://schemas.microsoft.com/office/powerpoint/2010/main" val="2852863445"/>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121125" y="-818678"/>
            <a:ext cx="9476249" cy="8550000"/>
            <a:chOff x="1926431" y="1269000"/>
            <a:chExt cx="5067300" cy="457200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431" y="1269000"/>
              <a:ext cx="5067300" cy="4572000"/>
            </a:xfrm>
            <a:prstGeom prst="rect">
              <a:avLst/>
            </a:prstGeom>
          </p:spPr>
        </p:pic>
        <p:sp>
          <p:nvSpPr>
            <p:cNvPr id="5" name="下矢印 4"/>
            <p:cNvSpPr/>
            <p:nvPr/>
          </p:nvSpPr>
          <p:spPr>
            <a:xfrm>
              <a:off x="2806758" y="3639820"/>
              <a:ext cx="567000" cy="63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4524315"/>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visit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
        <p:nvSpPr>
          <p:cNvPr id="6" name="正方形/長方形 5"/>
          <p:cNvSpPr/>
          <p:nvPr/>
        </p:nvSpPr>
        <p:spPr>
          <a:xfrm>
            <a:off x="207000" y="6137603"/>
            <a:ext cx="8820000" cy="523220"/>
          </a:xfrm>
          <a:prstGeom prst="rect">
            <a:avLst/>
          </a:prstGeom>
        </p:spPr>
        <p:txBody>
          <a:bodyPr wrap="square">
            <a:spAutoFit/>
          </a:bodyPr>
          <a:lstStyle/>
          <a:p>
            <a:r>
              <a:rPr lang="ja-JP" altLang="en-US" sz="1400" dirty="0" smtClean="0"/>
              <a:t>http</a:t>
            </a:r>
            <a:r>
              <a:rPr lang="ja-JP" altLang="en-US" sz="1400" dirty="0"/>
              <a:t>://en.wikipedia.org/wiki/File:Japan_location_map_with_side_map_of_the_Ryukyu_Islands.</a:t>
            </a:r>
            <a:r>
              <a:rPr lang="ja-JP" altLang="en-US" sz="1400" dirty="0" smtClean="0"/>
              <a:t>svg </a:t>
            </a:r>
            <a:r>
              <a:rPr lang="en-US" altLang="ja-JP" sz="1400" dirty="0" smtClean="0"/>
              <a:t>: </a:t>
            </a:r>
            <a:r>
              <a:rPr lang="en-US" altLang="ja-JP" sz="1400" dirty="0"/>
              <a:t>Maximilian Dörrbecker (Chumwa) CC-BY-SA </a:t>
            </a:r>
            <a:r>
              <a:rPr lang="en-US" altLang="ja-JP" sz="1400" dirty="0" err="1"/>
              <a:t>3.0CC</a:t>
            </a:r>
            <a:r>
              <a:rPr lang="en-US" altLang="ja-JP" sz="1400" dirty="0"/>
              <a:t> by SA</a:t>
            </a:r>
            <a:endParaRPr lang="ja-JP" altLang="en-US" sz="1400" dirty="0"/>
          </a:p>
        </p:txBody>
      </p:sp>
    </p:spTree>
    <p:extLst>
      <p:ext uri="{BB962C8B-B14F-4D97-AF65-F5344CB8AC3E}">
        <p14:creationId xmlns:p14="http://schemas.microsoft.com/office/powerpoint/2010/main" val="11575996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0"/>
            <a:ext cx="10297190" cy="6893337"/>
          </a:xfrm>
          <a:prstGeom prst="rect">
            <a:avLst/>
          </a:prstGeom>
        </p:spPr>
      </p:pic>
      <p:sp>
        <p:nvSpPr>
          <p:cNvPr id="2" name="テキスト ボックス 1"/>
          <p:cNvSpPr txBox="1"/>
          <p:nvPr/>
        </p:nvSpPr>
        <p:spPr>
          <a:xfrm>
            <a:off x="882760" y="999000"/>
            <a:ext cx="7505670" cy="3600986"/>
          </a:xfrm>
          <a:prstGeom prst="rect">
            <a:avLst/>
          </a:prstGeom>
          <a:noFill/>
        </p:spPr>
        <p:txBody>
          <a:bodyPr wrap="square" rtlCol="0">
            <a:spAutoFit/>
          </a:bodyPr>
          <a:lstStyle/>
          <a:p>
            <a:r>
              <a:rPr lang="en-US" altLang="ja-JP" sz="7200" dirty="0" smtClean="0">
                <a:solidFill>
                  <a:srgbClr val="FF6633"/>
                </a:solidFill>
              </a:rPr>
              <a:t>W</a:t>
            </a:r>
            <a:r>
              <a:rPr lang="en-US" altLang="ja-JP" sz="6000" dirty="0" smtClean="0"/>
              <a:t>elcome</a:t>
            </a:r>
            <a:endParaRPr lang="en-US" altLang="ja-JP" sz="4800" dirty="0" smtClean="0"/>
          </a:p>
          <a:p>
            <a:endParaRPr lang="en-US" altLang="ja-JP" sz="4800" dirty="0"/>
          </a:p>
          <a:p>
            <a:endParaRPr lang="en-US" altLang="ja-JP" sz="3600" dirty="0" smtClean="0"/>
          </a:p>
          <a:p>
            <a:pPr algn="ctr"/>
            <a:r>
              <a:rPr lang="en-US" altLang="ja-JP" sz="7200" dirty="0" smtClean="0">
                <a:ln w="19050">
                  <a:solidFill>
                    <a:schemeClr val="bg1">
                      <a:alpha val="60000"/>
                    </a:schemeClr>
                  </a:solidFill>
                </a:ln>
                <a:solidFill>
                  <a:srgbClr val="FF6633"/>
                </a:solidFill>
              </a:rPr>
              <a:t>D</a:t>
            </a:r>
            <a:r>
              <a:rPr lang="en-US" altLang="ja-JP" sz="7200" dirty="0" smtClean="0">
                <a:ln w="19050">
                  <a:solidFill>
                    <a:schemeClr val="bg1">
                      <a:alpha val="60000"/>
                    </a:schemeClr>
                  </a:solidFill>
                </a:ln>
              </a:rPr>
              <a:t>evelopers</a:t>
            </a:r>
            <a:endParaRPr lang="en-US" altLang="ja-JP" sz="6600" dirty="0" smtClean="0">
              <a:ln w="19050">
                <a:solidFill>
                  <a:schemeClr val="bg1">
                    <a:alpha val="60000"/>
                  </a:schemeClr>
                </a:solidFill>
              </a:ln>
              <a:solidFill>
                <a:srgbClr val="FF6633"/>
              </a:solidFill>
            </a:endParaRPr>
          </a:p>
        </p:txBody>
      </p:sp>
      <p:sp>
        <p:nvSpPr>
          <p:cNvPr id="4" name="正方形/長方形 3"/>
          <p:cNvSpPr/>
          <p:nvPr/>
        </p:nvSpPr>
        <p:spPr>
          <a:xfrm>
            <a:off x="760678" y="4694496"/>
            <a:ext cx="7437702" cy="1384995"/>
          </a:xfrm>
          <a:prstGeom prst="rect">
            <a:avLst/>
          </a:prstGeom>
        </p:spPr>
        <p:txBody>
          <a:bodyPr wrap="square">
            <a:spAutoFit/>
          </a:bodyPr>
          <a:lstStyle/>
          <a:p>
            <a:pPr algn="ctr"/>
            <a:r>
              <a:rPr lang="en-US" altLang="ja-JP" sz="4400" dirty="0" smtClean="0">
                <a:ln w="19050">
                  <a:solidFill>
                    <a:schemeClr val="bg1">
                      <a:alpha val="60000"/>
                    </a:schemeClr>
                  </a:solidFill>
                </a:ln>
              </a:rPr>
              <a:t>G</a:t>
            </a:r>
            <a:r>
              <a:rPr lang="ja-JP" altLang="en-US" sz="4400" dirty="0" smtClean="0">
                <a:ln w="19050">
                  <a:solidFill>
                    <a:schemeClr val="bg1">
                      <a:alpha val="60000"/>
                    </a:schemeClr>
                  </a:solidFill>
                </a:ln>
              </a:rPr>
              <a:t>it</a:t>
            </a:r>
            <a:r>
              <a:rPr lang="en-US" altLang="ja-JP" sz="4400" dirty="0" smtClean="0">
                <a:ln w="19050">
                  <a:solidFill>
                    <a:schemeClr val="bg1">
                      <a:alpha val="60000"/>
                    </a:schemeClr>
                  </a:solidFill>
                </a:ln>
              </a:rPr>
              <a:t>H</a:t>
            </a:r>
            <a:r>
              <a:rPr lang="ja-JP" altLang="en-US" sz="4400" dirty="0" smtClean="0">
                <a:ln w="19050">
                  <a:solidFill>
                    <a:schemeClr val="bg1">
                      <a:alpha val="60000"/>
                    </a:schemeClr>
                  </a:solidFill>
                </a:ln>
              </a:rPr>
              <a:t>ub</a:t>
            </a:r>
            <a:r>
              <a:rPr lang="en-US" altLang="ja-JP" sz="4400" dirty="0" smtClean="0">
                <a:ln w="19050">
                  <a:solidFill>
                    <a:schemeClr val="bg1">
                      <a:alpha val="60000"/>
                    </a:schemeClr>
                  </a:solidFill>
                </a:ln>
              </a:rPr>
              <a:t>:</a:t>
            </a:r>
          </a:p>
          <a:p>
            <a:pPr algn="ctr"/>
            <a:r>
              <a:rPr lang="en-US" altLang="ja-JP" sz="4000" dirty="0" smtClean="0">
                <a:ln w="19050">
                  <a:solidFill>
                    <a:schemeClr val="bg1">
                      <a:alpha val="60000"/>
                    </a:schemeClr>
                  </a:solidFill>
                </a:ln>
              </a:rPr>
              <a:t>s</a:t>
            </a:r>
            <a:r>
              <a:rPr lang="ja-JP" altLang="en-US" sz="4000" dirty="0" smtClean="0">
                <a:ln w="19050">
                  <a:solidFill>
                    <a:schemeClr val="bg1">
                      <a:alpha val="60000"/>
                    </a:schemeClr>
                  </a:solidFill>
                </a:ln>
              </a:rPr>
              <a:t>malruby/smalruby</a:t>
            </a:r>
            <a:r>
              <a:rPr lang="ja-JP" altLang="en-US" sz="4000" dirty="0">
                <a:ln w="19050">
                  <a:solidFill>
                    <a:schemeClr val="bg1">
                      <a:alpha val="60000"/>
                    </a:schemeClr>
                  </a:solidFill>
                </a:ln>
              </a:rPr>
              <a:t>-editor</a:t>
            </a:r>
          </a:p>
        </p:txBody>
      </p:sp>
    </p:spTree>
    <p:extLst>
      <p:ext uri="{BB962C8B-B14F-4D97-AF65-F5344CB8AC3E}">
        <p14:creationId xmlns:p14="http://schemas.microsoft.com/office/powerpoint/2010/main" val="2026973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2000" y="1269000"/>
            <a:ext cx="7290000" cy="53671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7515450" cy="3785652"/>
          </a:xfrm>
          <a:prstGeom prst="rect">
            <a:avLst/>
          </a:prstGeom>
          <a:noFill/>
        </p:spPr>
        <p:txBody>
          <a:bodyPr wrap="square" rtlCol="0">
            <a:spAutoFit/>
          </a:bodyPr>
          <a:lstStyle/>
          <a:p>
            <a:r>
              <a:rPr lang="en-US" altLang="ja-JP" sz="9600" dirty="0" smtClean="0">
                <a:ln w="38100">
                  <a:solidFill>
                    <a:schemeClr val="bg1">
                      <a:alpha val="60000"/>
                    </a:schemeClr>
                  </a:solidFill>
                </a:ln>
                <a:solidFill>
                  <a:srgbClr val="FF6633"/>
                </a:solidFill>
              </a:rPr>
              <a:t>V</a:t>
            </a:r>
            <a:r>
              <a:rPr lang="en-US" altLang="ja-JP" sz="8000" dirty="0" smtClean="0">
                <a:ln w="38100">
                  <a:solidFill>
                    <a:schemeClr val="bg1">
                      <a:alpha val="60000"/>
                    </a:schemeClr>
                  </a:solidFill>
                </a:ln>
              </a:rPr>
              <a:t>isual editor</a:t>
            </a:r>
          </a:p>
          <a:p>
            <a:pPr marL="457200" indent="-457200">
              <a:buFont typeface="Arial" panose="020B0604020202020204" pitchFamily="34" charset="0"/>
              <a:buChar char="•"/>
            </a:pPr>
            <a:r>
              <a:rPr lang="en-US" altLang="ja-JP" sz="7200" dirty="0" smtClean="0">
                <a:ln w="38100">
                  <a:solidFill>
                    <a:schemeClr val="bg1">
                      <a:alpha val="60000"/>
                    </a:schemeClr>
                  </a:solidFill>
                </a:ln>
              </a:rPr>
              <a:t>Rails</a:t>
            </a:r>
          </a:p>
          <a:p>
            <a:pPr marL="457200" indent="-457200">
              <a:buFont typeface="Arial" panose="020B0604020202020204" pitchFamily="34" charset="0"/>
              <a:buChar char="•"/>
            </a:pPr>
            <a:r>
              <a:rPr lang="en-US" altLang="ja-JP" sz="7200" dirty="0" smtClean="0">
                <a:ln w="38100">
                  <a:solidFill>
                    <a:schemeClr val="bg1">
                      <a:alpha val="60000"/>
                    </a:schemeClr>
                  </a:solidFill>
                </a:ln>
              </a:rPr>
              <a:t>Blockly</a:t>
            </a:r>
            <a:endParaRPr lang="en-US" altLang="ja-JP" sz="11500" dirty="0">
              <a:ln w="38100">
                <a:solidFill>
                  <a:schemeClr val="bg1">
                    <a:alpha val="60000"/>
                  </a:schemeClr>
                </a:solidFill>
              </a:ln>
            </a:endParaRPr>
          </a:p>
        </p:txBody>
      </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
        <p:nvSpPr>
          <p:cNvPr id="4" name="テキスト ボックス 3"/>
          <p:cNvSpPr txBox="1"/>
          <p:nvPr/>
        </p:nvSpPr>
        <p:spPr>
          <a:xfrm>
            <a:off x="1039275" y="1719000"/>
            <a:ext cx="7515450" cy="3816429"/>
          </a:xfrm>
          <a:prstGeom prst="rect">
            <a:avLst/>
          </a:prstGeom>
          <a:noFill/>
        </p:spPr>
        <p:txBody>
          <a:bodyPr wrap="square" rtlCol="0">
            <a:spAutoFit/>
          </a:bodyPr>
          <a:lstStyle/>
          <a:p>
            <a:r>
              <a:rPr lang="en-US" altLang="ja-JP" sz="8000" dirty="0" smtClean="0">
                <a:ln w="38100">
                  <a:solidFill>
                    <a:schemeClr val="bg1">
                      <a:alpha val="60000"/>
                    </a:schemeClr>
                  </a:solidFill>
                </a:ln>
                <a:solidFill>
                  <a:srgbClr val="FF6432"/>
                </a:solidFill>
                <a:effectLst>
                  <a:outerShdw blurRad="38100" dist="38100" dir="2700000" algn="tl">
                    <a:srgbClr val="000000">
                      <a:alpha val="43137"/>
                    </a:srgbClr>
                  </a:outerShdw>
                </a:effectLst>
              </a:rPr>
              <a:t>E</a:t>
            </a:r>
            <a:r>
              <a:rPr lang="en-US" altLang="ja-JP" sz="8000" dirty="0" smtClean="0">
                <a:ln w="38100">
                  <a:solidFill>
                    <a:schemeClr val="bg1">
                      <a:alpha val="60000"/>
                    </a:schemeClr>
                  </a:solidFill>
                </a:ln>
                <a:effectLst>
                  <a:outerShdw blurRad="38100" dist="38100" dir="2700000" algn="tl">
                    <a:srgbClr val="000000">
                      <a:alpha val="43137"/>
                    </a:srgbClr>
                  </a:outerShdw>
                </a:effectLst>
              </a:rPr>
              <a:t>asy to Use</a:t>
            </a:r>
          </a:p>
          <a:p>
            <a:pPr marL="457200" indent="-457200">
              <a:buFont typeface="Arial" panose="020B0604020202020204" pitchFamily="34" charset="0"/>
              <a:buChar char="•"/>
            </a:pPr>
            <a:r>
              <a:rPr lang="en-US" altLang="ja-JP" sz="5400" dirty="0" smtClean="0">
                <a:ln w="38100">
                  <a:solidFill>
                    <a:schemeClr val="bg1">
                      <a:alpha val="60000"/>
                    </a:schemeClr>
                  </a:solidFill>
                </a:ln>
                <a:solidFill>
                  <a:srgbClr val="FF6432"/>
                </a:solidFill>
                <a:effectLst>
                  <a:outerShdw blurRad="38100" dist="38100" dir="2700000" algn="tl">
                    <a:srgbClr val="000000">
                      <a:alpha val="43137"/>
                    </a:srgbClr>
                  </a:outerShdw>
                </a:effectLst>
              </a:rPr>
              <a:t>L</a:t>
            </a:r>
            <a:r>
              <a:rPr lang="en-US" altLang="ja-JP" sz="5400" dirty="0" smtClean="0">
                <a:ln w="38100">
                  <a:solidFill>
                    <a:schemeClr val="bg1">
                      <a:alpha val="60000"/>
                    </a:schemeClr>
                  </a:solidFill>
                </a:ln>
                <a:effectLst>
                  <a:outerShdw blurRad="38100" dist="38100" dir="2700000" algn="tl">
                    <a:srgbClr val="000000">
                      <a:alpha val="43137"/>
                    </a:srgbClr>
                  </a:outerShdw>
                </a:effectLst>
              </a:rPr>
              <a:t>ess Dependency</a:t>
            </a:r>
          </a:p>
          <a:p>
            <a:pPr marL="457200" indent="-457200">
              <a:buFont typeface="Arial" panose="020B0604020202020204" pitchFamily="34" charset="0"/>
              <a:buChar char="•"/>
            </a:pPr>
            <a:r>
              <a:rPr lang="en-US" altLang="ja-JP" sz="5400" dirty="0" smtClean="0">
                <a:ln w="38100">
                  <a:solidFill>
                    <a:schemeClr val="bg1">
                      <a:alpha val="60000"/>
                    </a:schemeClr>
                  </a:solidFill>
                </a:ln>
                <a:solidFill>
                  <a:srgbClr val="FF6432"/>
                </a:solidFill>
                <a:effectLst>
                  <a:outerShdw blurRad="38100" dist="38100" dir="2700000" algn="tl">
                    <a:srgbClr val="000000">
                      <a:alpha val="43137"/>
                    </a:srgbClr>
                  </a:outerShdw>
                </a:effectLst>
              </a:rPr>
              <a:t>S</a:t>
            </a:r>
            <a:r>
              <a:rPr lang="en-US" altLang="ja-JP" sz="5400" dirty="0" smtClean="0">
                <a:ln w="38100">
                  <a:solidFill>
                    <a:schemeClr val="bg1">
                      <a:alpha val="60000"/>
                    </a:schemeClr>
                  </a:solidFill>
                </a:ln>
                <a:effectLst>
                  <a:outerShdw blurRad="38100" dist="38100" dir="2700000" algn="tl">
                    <a:srgbClr val="000000">
                      <a:alpha val="43137"/>
                    </a:srgbClr>
                  </a:outerShdw>
                </a:effectLst>
              </a:rPr>
              <a:t>mall Runtime Size</a:t>
            </a:r>
          </a:p>
          <a:p>
            <a:pPr marL="457200" indent="-457200">
              <a:buFont typeface="Arial" panose="020B0604020202020204" pitchFamily="34" charset="0"/>
              <a:buChar char="•"/>
            </a:pPr>
            <a:r>
              <a:rPr lang="en-US" altLang="ja-JP" sz="5400" dirty="0" smtClean="0">
                <a:ln w="38100">
                  <a:solidFill>
                    <a:schemeClr val="bg1">
                      <a:alpha val="60000"/>
                    </a:schemeClr>
                  </a:solidFill>
                </a:ln>
                <a:solidFill>
                  <a:srgbClr val="FF6432"/>
                </a:solidFill>
                <a:effectLst>
                  <a:outerShdw blurRad="38100" dist="38100" dir="2700000" algn="tl">
                    <a:srgbClr val="000000">
                      <a:alpha val="43137"/>
                    </a:srgbClr>
                  </a:outerShdw>
                </a:effectLst>
              </a:rPr>
              <a:t>S</a:t>
            </a:r>
            <a:r>
              <a:rPr lang="en-US" altLang="ja-JP" sz="5400" dirty="0" smtClean="0">
                <a:ln w="38100">
                  <a:solidFill>
                    <a:schemeClr val="bg1">
                      <a:alpha val="60000"/>
                    </a:schemeClr>
                  </a:solidFill>
                </a:ln>
                <a:effectLst>
                  <a:outerShdw blurRad="38100" dist="38100" dir="2700000" algn="tl">
                    <a:srgbClr val="000000">
                      <a:alpha val="43137"/>
                    </a:srgbClr>
                  </a:outerShdw>
                </a:effectLst>
              </a:rPr>
              <a:t>imple Installation</a:t>
            </a:r>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7000" y="2799000"/>
            <a:ext cx="8079336" cy="64371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747713" y="557414"/>
            <a:ext cx="7424737" cy="4832092"/>
          </a:xfrm>
          <a:prstGeom prst="rect">
            <a:avLst/>
          </a:prstGeom>
          <a:noFill/>
        </p:spPr>
        <p:txBody>
          <a:bodyPr wrap="square" rtlCol="0">
            <a:spAutoFit/>
          </a:bodyPr>
          <a:lstStyle/>
          <a:p>
            <a:pPr algn="ctr"/>
            <a:r>
              <a:rPr lang="en-US" altLang="ja-JP" sz="8800" dirty="0" smtClean="0">
                <a:solidFill>
                  <a:srgbClr val="FF6432"/>
                </a:solidFill>
              </a:rPr>
              <a:t>R</a:t>
            </a:r>
            <a:r>
              <a:rPr lang="en-US" altLang="ja-JP" sz="8800" dirty="0" smtClean="0"/>
              <a:t>untime</a:t>
            </a:r>
          </a:p>
          <a:p>
            <a:pPr algn="ctr"/>
            <a:endParaRPr lang="en-US" altLang="ja-JP" sz="2000" dirty="0" smtClean="0"/>
          </a:p>
          <a:p>
            <a:pPr algn="ctr"/>
            <a:r>
              <a:rPr lang="en-US" altLang="ja-JP" sz="4400" dirty="0" smtClean="0"/>
              <a:t>Windows:</a:t>
            </a:r>
          </a:p>
          <a:p>
            <a:pPr algn="ctr"/>
            <a:r>
              <a:rPr lang="en-US" altLang="ja-JP" sz="4400" dirty="0" smtClean="0"/>
              <a:t>DXRuby</a:t>
            </a:r>
          </a:p>
          <a:p>
            <a:pPr algn="ctr"/>
            <a:endParaRPr lang="en-US" altLang="ja-JP" sz="2000" dirty="0" smtClean="0"/>
          </a:p>
          <a:p>
            <a:pPr algn="ctr"/>
            <a:r>
              <a:rPr lang="en-US" altLang="ja-JP" sz="4400" dirty="0" smtClean="0"/>
              <a:t>Mac or Linux:</a:t>
            </a:r>
          </a:p>
          <a:p>
            <a:pPr algn="ctr"/>
            <a:r>
              <a:rPr lang="en-US" altLang="ja-JP" sz="4400" dirty="0" smtClean="0"/>
              <a:t>dxruby_sdl, </a:t>
            </a:r>
            <a:r>
              <a:rPr lang="ja-JP" altLang="en-US" sz="4400" dirty="0" smtClean="0"/>
              <a:t> </a:t>
            </a:r>
            <a:r>
              <a:rPr lang="en-US" altLang="ja-JP" sz="4400" dirty="0" smtClean="0"/>
              <a:t>Ruby/SDL</a:t>
            </a:r>
            <a:endParaRPr lang="en-US" altLang="ja-JP" sz="6600" dirty="0"/>
          </a:p>
        </p:txBody>
      </p:sp>
    </p:spTree>
    <p:extLst>
      <p:ext uri="{BB962C8B-B14F-4D97-AF65-F5344CB8AC3E}">
        <p14:creationId xmlns:p14="http://schemas.microsoft.com/office/powerpoint/2010/main" val="4149292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t="13911" r="3248" b="6693"/>
          <a:stretch/>
        </p:blipFill>
        <p:spPr>
          <a:xfrm>
            <a:off x="2232000" y="3474000"/>
            <a:ext cx="3319175" cy="20428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13583" r="14567" b="20472"/>
          <a:stretch/>
        </p:blipFill>
        <p:spPr>
          <a:xfrm rot="21154479">
            <a:off x="4886761" y="861843"/>
            <a:ext cx="3645000" cy="3025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テキスト ボックス 6"/>
          <p:cNvSpPr txBox="1"/>
          <p:nvPr/>
        </p:nvSpPr>
        <p:spPr>
          <a:xfrm>
            <a:off x="657000" y="492440"/>
            <a:ext cx="7515450" cy="3816429"/>
          </a:xfrm>
          <a:prstGeom prst="rect">
            <a:avLst/>
          </a:prstGeom>
          <a:noFill/>
        </p:spPr>
        <p:txBody>
          <a:bodyPr wrap="square" rtlCol="0">
            <a:spAutoFit/>
          </a:bodyPr>
          <a:lstStyle/>
          <a:p>
            <a:r>
              <a:rPr lang="en-US" altLang="ja-JP" sz="8000" dirty="0" smtClean="0">
                <a:ln w="38100">
                  <a:solidFill>
                    <a:srgbClr val="FFFFFF">
                      <a:alpha val="60000"/>
                    </a:srgbClr>
                  </a:solidFill>
                </a:ln>
                <a:solidFill>
                  <a:srgbClr val="FF6633"/>
                </a:solidFill>
              </a:rPr>
              <a:t>S</a:t>
            </a:r>
            <a:r>
              <a:rPr lang="en-US" altLang="ja-JP" sz="6600" dirty="0" smtClean="0">
                <a:ln w="38100">
                  <a:solidFill>
                    <a:srgbClr val="FFFFFF">
                      <a:alpha val="60000"/>
                    </a:srgbClr>
                  </a:solidFill>
                </a:ln>
              </a:rPr>
              <a:t>malrubot</a:t>
            </a:r>
          </a:p>
          <a:p>
            <a:pPr marL="685800" indent="-685800">
              <a:buFont typeface="Arial" panose="020B0604020202020204" pitchFamily="34" charset="0"/>
              <a:buChar char="•"/>
            </a:pPr>
            <a:r>
              <a:rPr lang="en-US" altLang="ja-JP" sz="5400" dirty="0" smtClean="0">
                <a:ln w="38100">
                  <a:solidFill>
                    <a:srgbClr val="FFFFFF">
                      <a:alpha val="60000"/>
                    </a:srgbClr>
                  </a:solidFill>
                </a:ln>
              </a:rPr>
              <a:t>Arduino</a:t>
            </a:r>
          </a:p>
          <a:p>
            <a:pPr marL="685800" indent="-685800">
              <a:buFont typeface="Arial" panose="020B0604020202020204" pitchFamily="34" charset="0"/>
              <a:buChar char="•"/>
            </a:pPr>
            <a:r>
              <a:rPr lang="en-US" altLang="ja-JP" sz="5400" dirty="0" smtClean="0">
                <a:ln w="38100">
                  <a:solidFill>
                    <a:srgbClr val="FFFFFF">
                      <a:alpha val="60000"/>
                    </a:srgbClr>
                  </a:solidFill>
                </a:ln>
              </a:rPr>
              <a:t>Dino</a:t>
            </a:r>
            <a:endParaRPr lang="en-US" altLang="ja-JP" sz="4400" dirty="0">
              <a:ln w="38100">
                <a:solidFill>
                  <a:srgbClr val="FFFFFF">
                    <a:alpha val="60000"/>
                  </a:srgbClr>
                </a:solidFill>
              </a:ln>
              <a:solidFill>
                <a:schemeClr val="tx1">
                  <a:lumMod val="50000"/>
                  <a:lumOff val="50000"/>
                </a:schemeClr>
              </a:solidFill>
            </a:endParaRPr>
          </a:p>
          <a:p>
            <a:r>
              <a:rPr lang="en-US" altLang="ja-JP" sz="5400" dirty="0" smtClean="0">
                <a:ln w="38100">
                  <a:solidFill>
                    <a:srgbClr val="FFFFFF">
                      <a:alpha val="60000"/>
                    </a:srgbClr>
                  </a:solidFill>
                </a:ln>
              </a:rPr>
              <a:t>	</a:t>
            </a:r>
            <a:r>
              <a:rPr lang="en-US" altLang="ja-JP" sz="4000" dirty="0" smtClean="0">
                <a:ln w="38100">
                  <a:solidFill>
                    <a:srgbClr val="FFFFFF">
                      <a:alpha val="60000"/>
                    </a:srgbClr>
                  </a:solidFill>
                </a:ln>
              </a:rPr>
              <a:t>GitHub: austinbv / dino</a:t>
            </a:r>
            <a:endParaRPr lang="en-US" altLang="ja-JP" sz="6000" dirty="0">
              <a:ln w="38100">
                <a:solidFill>
                  <a:srgbClr val="FFFFFF">
                    <a:alpha val="60000"/>
                  </a:srgbClr>
                </a:solidFill>
              </a:ln>
            </a:endParaRPr>
          </a:p>
        </p:txBody>
      </p:sp>
    </p:spTree>
    <p:extLst>
      <p:ext uri="{BB962C8B-B14F-4D97-AF65-F5344CB8AC3E}">
        <p14:creationId xmlns:p14="http://schemas.microsoft.com/office/powerpoint/2010/main" val="28217013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6227016" y="4862518"/>
            <a:ext cx="2693432" cy="776757"/>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a:t>
            </a:r>
            <a:r>
              <a:rPr lang="en-US" altLang="ja-JP" sz="2800" dirty="0" smtClean="0"/>
              <a:t>move</a:t>
            </a:r>
            <a:r>
              <a:rPr lang="ja-JP" altLang="en-US" sz="2800" dirty="0"/>
              <a:t> </a:t>
            </a:r>
            <a:r>
              <a:rPr lang="ja-JP" altLang="en-US" sz="2800" dirty="0" smtClean="0"/>
              <a:t>%1 </a:t>
            </a:r>
            <a:r>
              <a:rPr lang="en-US" altLang="ja-JP" sz="2800" dirty="0" smtClean="0"/>
              <a:t>steps</a:t>
            </a:r>
            <a:r>
              <a:rPr lang="ja-JP" altLang="en-US" sz="2800" dirty="0" smtClean="0"/>
              <a:t>',</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8144287" cy="394944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4" grpId="0" animBg="1"/>
      <p:bldP spid="14"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00" y="37985"/>
            <a:ext cx="6975000" cy="69750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234107" y="4395552"/>
            <a:ext cx="3562946" cy="584775"/>
          </a:xfrm>
          <a:prstGeom prst="rect">
            <a:avLst/>
          </a:prstGeom>
        </p:spPr>
        <p:txBody>
          <a:bodyPr wrap="square">
            <a:spAutoFit/>
          </a:bodyPr>
          <a:lstStyle/>
          <a:p>
            <a:r>
              <a:rPr lang="en-US" altLang="ja-JP" sz="3200" dirty="0" smtClean="0"/>
              <a:t>“</a:t>
            </a:r>
            <a:r>
              <a:rPr lang="en-US" altLang="ja-JP" sz="3200" dirty="0" err="1" smtClean="0"/>
              <a:t>Blockly’s</a:t>
            </a:r>
            <a:r>
              <a:rPr lang="en-US" altLang="ja-JP" sz="3200" dirty="0" smtClean="0"/>
              <a:t> XML”</a:t>
            </a:r>
            <a:endParaRPr lang="ja-JP" altLang="en-US" sz="32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923330"/>
          </a:xfrm>
          <a:prstGeom prst="rect">
            <a:avLst/>
          </a:prstGeom>
          <a:noFill/>
        </p:spPr>
        <p:txBody>
          <a:bodyPr wrap="square" rtlCol="0">
            <a:spAutoFit/>
          </a:bodyPr>
          <a:lstStyle/>
          <a:p>
            <a:r>
              <a:rPr lang="en-US" altLang="ja-JP" sz="54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sp>
        <p:nvSpPr>
          <p:cNvPr id="6" name="右矢印 5"/>
          <p:cNvSpPr/>
          <p:nvPr/>
        </p:nvSpPr>
        <p:spPr>
          <a:xfrm rot="5400000">
            <a:off x="7678635" y="4920828"/>
            <a:ext cx="547834"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7251778" y="431885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63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63699" y="3341573"/>
            <a:ext cx="6073301" cy="537427"/>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89207">
            <a:off x="7209558" y="5569906"/>
            <a:ext cx="1730468" cy="499049"/>
          </a:xfrm>
          <a:prstGeom prst="rect">
            <a:avLst/>
          </a:prstGeom>
        </p:spPr>
      </p:pic>
    </p:spTree>
    <p:extLst>
      <p:ext uri="{BB962C8B-B14F-4D97-AF65-F5344CB8AC3E}">
        <p14:creationId xmlns:p14="http://schemas.microsoft.com/office/powerpoint/2010/main" val="3491095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7713" y="2709000"/>
            <a:ext cx="7191479" cy="1169787"/>
          </a:xfrm>
          <a:ln>
            <a:noFill/>
          </a:ln>
        </p:spPr>
        <p:txBody>
          <a:bodyPr anchor="t">
            <a:noAutofit/>
          </a:bodyPr>
          <a:lstStyle/>
          <a:p>
            <a:pPr algn="l"/>
            <a:r>
              <a:rPr kumimoji="1" lang="en-US" altLang="ja-JP" sz="9600" dirty="0" smtClean="0">
                <a:solidFill>
                  <a:srgbClr val="FF6432"/>
                </a:solidFill>
              </a:rPr>
              <a:t>6</a:t>
            </a:r>
            <a:r>
              <a:rPr kumimoji="1" lang="en-US" altLang="ja-JP" sz="9600" dirty="0" smtClean="0"/>
              <a:t> </a:t>
            </a:r>
            <a:r>
              <a:rPr kumimoji="1" lang="en-US" altLang="ja-JP" sz="9600" dirty="0" smtClean="0">
                <a:solidFill>
                  <a:schemeClr val="bg1"/>
                </a:solidFill>
              </a:rPr>
              <a:t>years ago,</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109091"/>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solidFill>
                  <a:schemeClr val="bg1"/>
                </a:solidFill>
              </a:rPr>
              <a:t>onclusion</a:t>
            </a:r>
          </a:p>
          <a:p>
            <a:endParaRPr lang="en-US" altLang="ja-JP" sz="1000" dirty="0" smtClean="0"/>
          </a:p>
          <a:p>
            <a:pPr marL="457200" indent="-457200">
              <a:buFont typeface="Arial" panose="020B0604020202020204" pitchFamily="34" charset="0"/>
              <a:buChar char="•"/>
            </a:pPr>
            <a:r>
              <a:rPr lang="en-US" altLang="ja-JP" sz="3200" dirty="0" smtClean="0">
                <a:solidFill>
                  <a:srgbClr val="FF6633"/>
                </a:solidFill>
              </a:rPr>
              <a:t>T</a:t>
            </a:r>
            <a:r>
              <a:rPr lang="en-US" altLang="ja-JP" sz="3200" dirty="0" smtClean="0">
                <a:solidFill>
                  <a:schemeClr val="bg1"/>
                </a:solidFill>
              </a:rPr>
              <a:t>eaching Ruby Motivations</a:t>
            </a:r>
          </a:p>
          <a:p>
            <a:pPr marL="914400" lvl="1" indent="-457200">
              <a:buFont typeface="Arial" panose="020B0604020202020204" pitchFamily="34" charset="0"/>
              <a:buChar char="•"/>
            </a:pPr>
            <a:r>
              <a:rPr lang="en-US" altLang="ja-JP" sz="3200" dirty="0" smtClean="0">
                <a:solidFill>
                  <a:schemeClr val="bg1"/>
                </a:solidFill>
              </a:rPr>
              <a:t>Ruby City MATSUE Project</a:t>
            </a:r>
          </a:p>
          <a:p>
            <a:pPr marL="914400" lvl="1" indent="-457200">
              <a:buFont typeface="Arial" panose="020B0604020202020204" pitchFamily="34" charset="0"/>
              <a:buChar char="•"/>
            </a:pPr>
            <a:r>
              <a:rPr lang="en-US" altLang="ja-JP" sz="3200" dirty="0" smtClean="0">
                <a:solidFill>
                  <a:schemeClr val="bg1"/>
                </a:solidFill>
              </a:rPr>
              <a:t>TEACH MY SON RUBY</a:t>
            </a:r>
            <a:endParaRPr lang="en-US" altLang="ja-JP" sz="3200" dirty="0">
              <a:solidFill>
                <a:schemeClr val="bg1"/>
              </a:solidFill>
            </a:endParaRPr>
          </a:p>
          <a:p>
            <a:pPr marL="457200" lvl="0" indent="-457200">
              <a:buFont typeface="Arial" panose="020B0604020202020204" pitchFamily="34" charset="0"/>
              <a:buChar char="•"/>
            </a:pPr>
            <a:r>
              <a:rPr lang="en-US" altLang="ja-JP" sz="3200" dirty="0" smtClean="0">
                <a:solidFill>
                  <a:srgbClr val="FF6633"/>
                </a:solidFill>
              </a:rPr>
              <a:t>S</a:t>
            </a:r>
            <a:r>
              <a:rPr lang="en-US" altLang="ja-JP" sz="3200" dirty="0" smtClean="0">
                <a:solidFill>
                  <a:schemeClr val="bg1"/>
                </a:solidFill>
              </a:rPr>
              <a:t>malruby</a:t>
            </a:r>
          </a:p>
          <a:p>
            <a:pPr marL="914400" lvl="1" indent="-457200">
              <a:buFont typeface="Arial" panose="020B0604020202020204" pitchFamily="34" charset="0"/>
              <a:buChar char="•"/>
            </a:pPr>
            <a:r>
              <a:rPr lang="en-US" altLang="ja-JP" sz="3200" dirty="0" smtClean="0">
                <a:solidFill>
                  <a:schemeClr val="bg1"/>
                </a:solidFill>
              </a:rPr>
              <a:t>For over 8 years old</a:t>
            </a:r>
          </a:p>
          <a:p>
            <a:pPr marL="457200" lvl="0" indent="-457200">
              <a:buFont typeface="Arial" panose="020B0604020202020204" pitchFamily="34" charset="0"/>
              <a:buChar char="•"/>
            </a:pPr>
            <a:r>
              <a:rPr lang="en-US" altLang="ja-JP" sz="3200" dirty="0" smtClean="0">
                <a:solidFill>
                  <a:srgbClr val="FF6432"/>
                </a:solidFill>
              </a:rPr>
              <a:t>R</a:t>
            </a:r>
            <a:r>
              <a:rPr lang="en-US" altLang="ja-JP" sz="3200" dirty="0" smtClean="0">
                <a:solidFill>
                  <a:schemeClr val="bg1"/>
                </a:solidFill>
              </a:rPr>
              <a:t>uby Programming Shounendan</a:t>
            </a:r>
          </a:p>
          <a:p>
            <a:pPr marL="914400" lvl="1" indent="-457200">
              <a:buFont typeface="Arial" panose="020B0604020202020204" pitchFamily="34" charset="0"/>
              <a:buChar char="•"/>
            </a:pPr>
            <a:r>
              <a:rPr lang="en-US" altLang="ja-JP" sz="3200" dirty="0" smtClean="0">
                <a:solidFill>
                  <a:schemeClr val="bg1"/>
                </a:solidFill>
              </a:rPr>
              <a:t>Learning Ruby Organization for Boys &amp; Girls</a:t>
            </a:r>
            <a:endParaRPr lang="en-US" altLang="ja-JP" sz="4000" dirty="0">
              <a:solidFill>
                <a:schemeClr val="bg1"/>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believe that people should focus on creating tools to help everyone</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“Facing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problems and looking for the answer that will solve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them”</a:t>
            </a:r>
          </a:p>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is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a very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important.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I sympathize with everyone here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and …</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795066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I’m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glad that we are all somehow involved with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OSS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development</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368426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585117" y="2662759"/>
            <a:ext cx="7028975"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65660686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rPr>
              <a:t>T</a:t>
            </a:r>
            <a:r>
              <a:rPr lang="en-US" altLang="ja-JP" sz="5400" dirty="0" smtClean="0"/>
              <a:t>HANK YO</a:t>
            </a:r>
            <a:r>
              <a:rPr lang="en-US" altLang="ja-JP" sz="5400" dirty="0" smtClean="0">
                <a:solidFill>
                  <a:srgbClr val="FF6432"/>
                </a:solidFill>
              </a:rPr>
              <a:t>U</a:t>
            </a:r>
            <a:endParaRPr lang="en-US" altLang="ja-JP" sz="6600" dirty="0" smtClean="0">
              <a:solidFill>
                <a:srgbClr val="FF6432"/>
              </a:solidFill>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000" y="4518606"/>
            <a:ext cx="5238648" cy="1870322"/>
          </a:xfrm>
          <a:prstGeom prst="rect">
            <a:avLst/>
          </a:prstGeom>
        </p:spPr>
      </p:pic>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a:solidFill>
                  <a:srgbClr val="FF6432"/>
                </a:solidFill>
              </a:rPr>
              <a:t>S</a:t>
            </a:r>
            <a:r>
              <a:rPr lang="en-US" altLang="ja-JP" sz="4000" dirty="0"/>
              <a:t>malruby </a:t>
            </a:r>
            <a:r>
              <a:rPr lang="en-US" altLang="ja-JP" sz="4000" dirty="0">
                <a:latin typeface="+mn-ea"/>
              </a:rPr>
              <a:t>(</a:t>
            </a:r>
            <a:r>
              <a:rPr lang="en-US" altLang="ja-JP" sz="4000" dirty="0" err="1">
                <a:latin typeface="+mn-ea"/>
              </a:rPr>
              <a:t>smɔ</a:t>
            </a:r>
            <a:r>
              <a:rPr lang="en-US" altLang="ja-JP" sz="4000" dirty="0">
                <a:latin typeface="+mn-ea"/>
              </a:rPr>
              <a:t>́ː</a:t>
            </a:r>
            <a:r>
              <a:rPr lang="en-US" altLang="ja-JP" sz="4000" dirty="0" err="1">
                <a:latin typeface="+mn-ea"/>
              </a:rPr>
              <a:t>rúːbi</a:t>
            </a:r>
            <a:r>
              <a:rPr lang="en-US" altLang="ja-JP" sz="4000" dirty="0">
                <a:latin typeface="+mn-ea"/>
              </a:rPr>
              <a:t>)</a:t>
            </a:r>
            <a:endParaRPr lang="en-US" altLang="ja-JP" sz="4000"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spTree>
    <p:extLst>
      <p:ext uri="{BB962C8B-B14F-4D97-AF65-F5344CB8AC3E}">
        <p14:creationId xmlns:p14="http://schemas.microsoft.com/office/powerpoint/2010/main" val="3347793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正方形/長方形 3"/>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7000" y="2572147"/>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en-US" altLang="ja-JP" sz="6600" dirty="0" smtClean="0">
                <a:solidFill>
                  <a:srgbClr val="FF6432"/>
                </a:solidFill>
              </a:rPr>
              <a:t>S</a:t>
            </a:r>
            <a:r>
              <a:rPr kumimoji="1" lang="en-US" altLang="ja-JP" sz="6600" dirty="0" smtClean="0"/>
              <a:t>tarted to T</a:t>
            </a:r>
            <a:r>
              <a:rPr lang="en-US" altLang="ja-JP" sz="6600" dirty="0" smtClean="0"/>
              <a:t>each Ruby for </a:t>
            </a:r>
            <a:r>
              <a:rPr lang="en-US" altLang="ja-JP" sz="6600" dirty="0" smtClean="0">
                <a:solidFill>
                  <a:srgbClr val="FF6432"/>
                </a:solidFill>
              </a:rPr>
              <a:t>youth</a:t>
            </a:r>
            <a:endParaRPr kumimoji="1" lang="ja-JP" altLang="en-US" sz="6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7200" dirty="0" smtClean="0">
                <a:solidFill>
                  <a:srgbClr val="FF6432"/>
                </a:solidFill>
              </a:rPr>
              <a:t>M</a:t>
            </a:r>
            <a:r>
              <a:rPr lang="en-US" altLang="ja-JP" sz="7200" dirty="0" smtClean="0"/>
              <a:t>otivations</a:t>
            </a:r>
            <a:br>
              <a:rPr lang="en-US" altLang="ja-JP" sz="7200" dirty="0" smtClean="0"/>
            </a:br>
            <a:endParaRPr lang="en-US" altLang="ja-JP" sz="2400" dirty="0" smtClean="0"/>
          </a:p>
          <a:p>
            <a:r>
              <a:rPr lang="en-US" altLang="ja-JP" sz="4800" dirty="0" smtClean="0">
                <a:solidFill>
                  <a:srgbClr val="FF6432"/>
                </a:solidFill>
              </a:rPr>
              <a:t>R</a:t>
            </a:r>
            <a:r>
              <a:rPr lang="en-US" altLang="ja-JP" sz="4800" dirty="0" smtClean="0"/>
              <a:t>uby City MATSUE</a:t>
            </a:r>
            <a:br>
              <a:rPr lang="en-US" altLang="ja-JP" sz="4800" dirty="0" smtClean="0"/>
            </a:br>
            <a:r>
              <a:rPr lang="en-US" altLang="ja-JP" sz="4800" dirty="0" smtClean="0"/>
              <a:t>Project</a:t>
            </a:r>
            <a:br>
              <a:rPr lang="en-US" altLang="ja-JP" sz="4800" dirty="0" smtClean="0"/>
            </a:br>
            <a:endParaRPr lang="en-US" altLang="ja-JP" sz="2000" dirty="0" smtClean="0"/>
          </a:p>
          <a:p>
            <a:r>
              <a:rPr lang="en-US" altLang="ja-JP" sz="4800" dirty="0" smtClean="0">
                <a:solidFill>
                  <a:srgbClr val="FF6432"/>
                </a:solidFill>
              </a:rPr>
              <a:t>T</a:t>
            </a:r>
            <a:r>
              <a:rPr lang="en-US" altLang="ja-JP" sz="4800" dirty="0" smtClean="0"/>
              <a:t>EACH MY SON</a:t>
            </a:r>
            <a:r>
              <a:rPr lang="en-US" altLang="ja-JP" sz="4800" dirty="0" smtClean="0">
                <a:solidFill>
                  <a:srgbClr val="FF6432"/>
                </a:solidFill>
              </a:rPr>
              <a:t> RUBY</a:t>
            </a:r>
            <a:endParaRPr lang="ja-JP" altLang="en-US"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976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34435</TotalTime>
  <Words>4232</Words>
  <Application>Microsoft Office PowerPoint</Application>
  <PresentationFormat>画面に合わせる (4:3)</PresentationFormat>
  <Paragraphs>772</Paragraphs>
  <Slides>76</Slides>
  <Notes>76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76</vt:i4>
      </vt:variant>
    </vt:vector>
  </HeadingPairs>
  <TitlesOfParts>
    <vt:vector size="85" baseType="lpstr">
      <vt:lpstr>Meiryo UI</vt:lpstr>
      <vt:lpstr>游明朝</vt:lpstr>
      <vt:lpstr>Arial</vt:lpstr>
      <vt:lpstr>Segoe UI</vt:lpstr>
      <vt:lpstr>Segoe UI Black</vt:lpstr>
      <vt:lpstr>Segoe UI Symbol</vt:lpstr>
      <vt:lpstr>Times New Roman</vt:lpstr>
      <vt:lpstr>Wingdings</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 years ago,</vt:lpstr>
      <vt:lpstr>Started to Teach Ruby for youth</vt:lpstr>
      <vt:lpstr>PowerPoint プレゼンテーション</vt:lpstr>
      <vt:lpstr>PowerPoint プレゼンテーション</vt:lpstr>
      <vt:lpstr>PowerPoint プレゼンテーション</vt:lpstr>
      <vt:lpstr>Started to Teach Ruby for youth</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703</cp:revision>
  <cp:lastPrinted>2014-11-16T02:09:49Z</cp:lastPrinted>
  <dcterms:created xsi:type="dcterms:W3CDTF">2014-09-17T02:10:41Z</dcterms:created>
  <dcterms:modified xsi:type="dcterms:W3CDTF">2014-11-20T14:56:47Z</dcterms:modified>
</cp:coreProperties>
</file>